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Lst>
  <p:sldSz cx="6858000" cy="9144000" type="letter"/>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C3E069-770A-4007-86F3-52564743F9C2}" v="1" dt="2023-08-30T18:13:30.1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25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y Amrock" userId="9c7f9b5227637d31" providerId="LiveId" clId="{B1338D5C-E0BF-4E8F-8D31-E2A7C81FFA1B}"/>
    <pc:docChg chg="custSel modSld">
      <pc:chgData name="Kay Amrock" userId="9c7f9b5227637d31" providerId="LiveId" clId="{B1338D5C-E0BF-4E8F-8D31-E2A7C81FFA1B}" dt="2023-08-11T17:00:56.224" v="49" actId="20577"/>
      <pc:docMkLst>
        <pc:docMk/>
      </pc:docMkLst>
      <pc:sldChg chg="modSp mod">
        <pc:chgData name="Kay Amrock" userId="9c7f9b5227637d31" providerId="LiveId" clId="{B1338D5C-E0BF-4E8F-8D31-E2A7C81FFA1B}" dt="2023-08-11T17:00:56.224" v="49" actId="20577"/>
        <pc:sldMkLst>
          <pc:docMk/>
          <pc:sldMk cId="1194139741" sldId="263"/>
        </pc:sldMkLst>
        <pc:spChg chg="mod">
          <ac:chgData name="Kay Amrock" userId="9c7f9b5227637d31" providerId="LiveId" clId="{B1338D5C-E0BF-4E8F-8D31-E2A7C81FFA1B}" dt="2023-08-10T14:12:23.361" v="14" actId="404"/>
          <ac:spMkLst>
            <pc:docMk/>
            <pc:sldMk cId="1194139741" sldId="263"/>
            <ac:spMk id="2" creationId="{439641AA-B934-4228-B408-1E0D54D8CAB1}"/>
          </ac:spMkLst>
        </pc:spChg>
        <pc:spChg chg="mod">
          <ac:chgData name="Kay Amrock" userId="9c7f9b5227637d31" providerId="LiveId" clId="{B1338D5C-E0BF-4E8F-8D31-E2A7C81FFA1B}" dt="2023-08-10T14:12:51.346" v="17" actId="20577"/>
          <ac:spMkLst>
            <pc:docMk/>
            <pc:sldMk cId="1194139741" sldId="263"/>
            <ac:spMk id="5" creationId="{00000000-0000-0000-0000-000000000000}"/>
          </ac:spMkLst>
        </pc:spChg>
        <pc:spChg chg="mod">
          <ac:chgData name="Kay Amrock" userId="9c7f9b5227637d31" providerId="LiveId" clId="{B1338D5C-E0BF-4E8F-8D31-E2A7C81FFA1B}" dt="2023-08-11T17:00:56.224" v="49" actId="20577"/>
          <ac:spMkLst>
            <pc:docMk/>
            <pc:sldMk cId="1194139741" sldId="263"/>
            <ac:spMk id="7" creationId="{A0EC115B-1449-72CE-0DDA-CCF2765D9719}"/>
          </ac:spMkLst>
        </pc:spChg>
      </pc:sldChg>
      <pc:sldChg chg="addSp delSp modSp mod">
        <pc:chgData name="Kay Amrock" userId="9c7f9b5227637d31" providerId="LiveId" clId="{B1338D5C-E0BF-4E8F-8D31-E2A7C81FFA1B}" dt="2023-08-11T17:00:36.972" v="21" actId="1076"/>
        <pc:sldMkLst>
          <pc:docMk/>
          <pc:sldMk cId="1803237553" sldId="264"/>
        </pc:sldMkLst>
        <pc:spChg chg="del">
          <ac:chgData name="Kay Amrock" userId="9c7f9b5227637d31" providerId="LiveId" clId="{B1338D5C-E0BF-4E8F-8D31-E2A7C81FFA1B}" dt="2023-08-11T17:00:32.251" v="20" actId="478"/>
          <ac:spMkLst>
            <pc:docMk/>
            <pc:sldMk cId="1803237553" sldId="264"/>
            <ac:spMk id="3" creationId="{E5C776D7-4B83-0090-5529-40612DCFAFB3}"/>
          </ac:spMkLst>
        </pc:spChg>
        <pc:spChg chg="add mod">
          <ac:chgData name="Kay Amrock" userId="9c7f9b5227637d31" providerId="LiveId" clId="{B1338D5C-E0BF-4E8F-8D31-E2A7C81FFA1B}" dt="2023-08-11T17:00:36.972" v="21" actId="1076"/>
          <ac:spMkLst>
            <pc:docMk/>
            <pc:sldMk cId="1803237553" sldId="264"/>
            <ac:spMk id="4" creationId="{E5C776D7-4B83-0090-5529-40612DCFAFB3}"/>
          </ac:spMkLst>
        </pc:spChg>
      </pc:sldChg>
    </pc:docChg>
  </pc:docChgLst>
  <pc:docChgLst>
    <pc:chgData name="Kay Amrock" userId="9c7f9b5227637d31" providerId="LiveId" clId="{A0C3E069-770A-4007-86F3-52564743F9C2}"/>
    <pc:docChg chg="custSel delSld modSld">
      <pc:chgData name="Kay Amrock" userId="9c7f9b5227637d31" providerId="LiveId" clId="{A0C3E069-770A-4007-86F3-52564743F9C2}" dt="2023-08-30T18:16:13.648" v="278" actId="33524"/>
      <pc:docMkLst>
        <pc:docMk/>
      </pc:docMkLst>
      <pc:sldChg chg="modSp mod">
        <pc:chgData name="Kay Amrock" userId="9c7f9b5227637d31" providerId="LiveId" clId="{A0C3E069-770A-4007-86F3-52564743F9C2}" dt="2023-08-30T18:16:13.648" v="278" actId="33524"/>
        <pc:sldMkLst>
          <pc:docMk/>
          <pc:sldMk cId="1162251784" sldId="262"/>
        </pc:sldMkLst>
        <pc:spChg chg="mod">
          <ac:chgData name="Kay Amrock" userId="9c7f9b5227637d31" providerId="LiveId" clId="{A0C3E069-770A-4007-86F3-52564743F9C2}" dt="2023-08-30T18:16:13.648" v="278" actId="33524"/>
          <ac:spMkLst>
            <pc:docMk/>
            <pc:sldMk cId="1162251784" sldId="262"/>
            <ac:spMk id="6" creationId="{00000000-0000-0000-0000-000000000000}"/>
          </ac:spMkLst>
        </pc:spChg>
        <pc:spChg chg="mod">
          <ac:chgData name="Kay Amrock" userId="9c7f9b5227637d31" providerId="LiveId" clId="{A0C3E069-770A-4007-86F3-52564743F9C2}" dt="2023-08-30T18:13:12.344" v="73" actId="313"/>
          <ac:spMkLst>
            <pc:docMk/>
            <pc:sldMk cId="1162251784" sldId="262"/>
            <ac:spMk id="11" creationId="{00000000-0000-0000-0000-000000000000}"/>
          </ac:spMkLst>
        </pc:spChg>
      </pc:sldChg>
      <pc:sldChg chg="del">
        <pc:chgData name="Kay Amrock" userId="9c7f9b5227637d31" providerId="LiveId" clId="{A0C3E069-770A-4007-86F3-52564743F9C2}" dt="2023-08-30T18:12:52.311" v="62" actId="47"/>
        <pc:sldMkLst>
          <pc:docMk/>
          <pc:sldMk cId="1803237553" sldId="2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842287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70576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39188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5338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B11BD1-51E0-4D34-A022-B3FCE10A71F0}"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95275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B11BD1-51E0-4D34-A022-B3FCE10A71F0}"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7614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B11BD1-51E0-4D34-A022-B3FCE10A71F0}" type="datetimeFigureOut">
              <a:rPr lang="en-US" smtClean="0"/>
              <a:t>8/30/2023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96522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B11BD1-51E0-4D34-A022-B3FCE10A71F0}" type="datetimeFigureOut">
              <a:rPr lang="en-US" smtClean="0"/>
              <a:t>8/30/2023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01595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11BD1-51E0-4D34-A022-B3FCE10A71F0}" type="datetimeFigureOut">
              <a:rPr lang="en-US" smtClean="0"/>
              <a:t>8/30/2023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03269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B11BD1-51E0-4D34-A022-B3FCE10A71F0}"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176218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B11BD1-51E0-4D34-A022-B3FCE10A71F0}"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501B3-67E0-4E45-BB3A-D80A0C1CFC41}" type="slidenum">
              <a:rPr lang="en-US" smtClean="0"/>
              <a:t>‹#›</a:t>
            </a:fld>
            <a:endParaRPr lang="en-US"/>
          </a:p>
        </p:txBody>
      </p:sp>
    </p:spTree>
    <p:extLst>
      <p:ext uri="{BB962C8B-B14F-4D97-AF65-F5344CB8AC3E}">
        <p14:creationId xmlns:p14="http://schemas.microsoft.com/office/powerpoint/2010/main" val="250931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2B11BD1-51E0-4D34-A022-B3FCE10A71F0}" type="datetimeFigureOut">
              <a:rPr lang="en-US" smtClean="0"/>
              <a:t>8/30/2023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D1501B3-67E0-4E45-BB3A-D80A0C1CFC41}" type="slidenum">
              <a:rPr lang="en-US" smtClean="0"/>
              <a:t>‹#›</a:t>
            </a:fld>
            <a:endParaRPr lang="en-US"/>
          </a:p>
        </p:txBody>
      </p:sp>
    </p:spTree>
    <p:extLst>
      <p:ext uri="{BB962C8B-B14F-4D97-AF65-F5344CB8AC3E}">
        <p14:creationId xmlns:p14="http://schemas.microsoft.com/office/powerpoint/2010/main" val="1257573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pinterest.com/pin/28499348266246126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0312" y="891153"/>
            <a:ext cx="6437376" cy="42187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179" y="176464"/>
            <a:ext cx="6858000" cy="830997"/>
          </a:xfrm>
          <a:prstGeom prst="rect">
            <a:avLst/>
          </a:prstGeom>
          <a:noFill/>
        </p:spPr>
        <p:txBody>
          <a:bodyPr wrap="square" rtlCol="0">
            <a:spAutoFit/>
          </a:bodyPr>
          <a:lstStyle/>
          <a:p>
            <a:pPr algn="ctr"/>
            <a:r>
              <a:rPr lang="en-US" sz="4800" dirty="0">
                <a:latin typeface="Better Together Demo" pitchFamily="2" charset="0"/>
              </a:rPr>
              <a:t>Toddler Welcome Letter</a:t>
            </a:r>
          </a:p>
        </p:txBody>
      </p:sp>
      <p:sp>
        <p:nvSpPr>
          <p:cNvPr id="6" name="TextBox 5"/>
          <p:cNvSpPr txBox="1"/>
          <p:nvPr/>
        </p:nvSpPr>
        <p:spPr>
          <a:xfrm>
            <a:off x="160691" y="911476"/>
            <a:ext cx="6437376" cy="4401205"/>
          </a:xfrm>
          <a:prstGeom prst="rect">
            <a:avLst/>
          </a:prstGeom>
          <a:noFill/>
        </p:spPr>
        <p:txBody>
          <a:bodyPr wrap="square" rtlCol="0">
            <a:spAutoFit/>
          </a:bodyPr>
          <a:lstStyle/>
          <a:p>
            <a:r>
              <a:rPr lang="en-US" sz="1400" dirty="0">
                <a:latin typeface="KG Love Somebody" panose="02000503000000020003" pitchFamily="2" charset="0"/>
              </a:rPr>
              <a:t>Welcome to the Toddler classroom. We are so excited to have your child _________________ joining for the 2023-2024 school year. Our Toddler classroom is a fun room. In this classroom, children are introduced to the learning world of academics and fine tuning their self-help skills. In this classroom, Toddler are learning to feed themselves. We kindly ask that you bring in food items for them to be able to feed themselves and they are introduced to the toilet. </a:t>
            </a:r>
          </a:p>
          <a:p>
            <a:r>
              <a:rPr lang="en-US" sz="1400" dirty="0">
                <a:latin typeface="KG Love Somebody" panose="02000503000000020003" pitchFamily="2" charset="0"/>
              </a:rPr>
              <a:t>While in this room, students are introduced to many educational and hands on learning experiences. Such experiences are the same daily schedule, art, sensory, group and individual play and fine and gross motor play. </a:t>
            </a:r>
          </a:p>
          <a:p>
            <a:r>
              <a:rPr lang="en-US" sz="1400" dirty="0">
                <a:latin typeface="KG Love Somebody" panose="02000503000000020003" pitchFamily="2" charset="0"/>
              </a:rPr>
              <a:t>Students are brought outside 2 times a day. In the warmer months, we tend to spend a lot of time outside exploring the world around them.</a:t>
            </a:r>
          </a:p>
          <a:p>
            <a:r>
              <a:rPr lang="en-US" sz="1400" dirty="0" err="1">
                <a:latin typeface="KG Love Somebody" panose="02000503000000020003" pitchFamily="2" charset="0"/>
              </a:rPr>
              <a:t>Brightwheel’s</a:t>
            </a:r>
            <a:r>
              <a:rPr lang="en-US" sz="1400" dirty="0">
                <a:latin typeface="KG Love Somebody" panose="02000503000000020003" pitchFamily="2" charset="0"/>
              </a:rPr>
              <a:t> is updated when the teachers have a free moment, normally at nap time. Please note, that pictures are taken a few times a week. We do try to take as many as we can, but the health, safety, and well being of our students comes first. We that you communicate with us via Brightwheel. Communication should be open and honest, and we promises to do the same. </a:t>
            </a:r>
          </a:p>
          <a:p>
            <a:r>
              <a:rPr lang="en-US" sz="1400" dirty="0">
                <a:latin typeface="KG Love Somebody" panose="02000503000000020003" pitchFamily="2" charset="0"/>
              </a:rPr>
              <a:t>Please visit our website, health handbook, and parent handbook. These are very important to read. </a:t>
            </a:r>
          </a:p>
          <a:p>
            <a:endParaRPr lang="en-US" sz="1400" dirty="0">
              <a:latin typeface="KG Love Somebody" panose="02000503000000020003" pitchFamily="2" charset="0"/>
            </a:endParaRPr>
          </a:p>
          <a:p>
            <a:endParaRPr lang="en-US" sz="1400" dirty="0">
              <a:latin typeface="KG Love Somebody" panose="02000503000000020003" pitchFamily="2" charset="0"/>
            </a:endParaRPr>
          </a:p>
        </p:txBody>
      </p:sp>
      <p:sp>
        <p:nvSpPr>
          <p:cNvPr id="9" name="Rounded Rectangle 8"/>
          <p:cNvSpPr/>
          <p:nvPr/>
        </p:nvSpPr>
        <p:spPr>
          <a:xfrm>
            <a:off x="210312" y="5254325"/>
            <a:ext cx="3286867" cy="3713212"/>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21725" y="5196484"/>
            <a:ext cx="3222859" cy="3727944"/>
          </a:xfrm>
          <a:prstGeom prst="rect">
            <a:avLst/>
          </a:prstGeom>
          <a:noFill/>
        </p:spPr>
        <p:txBody>
          <a:bodyPr wrap="square" rtlCol="0">
            <a:spAutoFit/>
          </a:bodyPr>
          <a:lstStyle/>
          <a:p>
            <a:pPr algn="ctr"/>
            <a:r>
              <a:rPr lang="en-US" sz="1575" dirty="0">
                <a:latin typeface="KG Love Somebody" panose="02000503000000020003" pitchFamily="2" charset="0"/>
              </a:rPr>
              <a:t>SUPPLY LIST</a:t>
            </a:r>
          </a:p>
          <a:p>
            <a:pPr marL="285750" indent="-285750">
              <a:buFont typeface="Wingdings" panose="05000000000000000000" pitchFamily="2" charset="2"/>
              <a:buChar char="q"/>
            </a:pPr>
            <a:r>
              <a:rPr lang="en-US" sz="1575" dirty="0">
                <a:latin typeface="KG Love Somebody" panose="02000503000000020003" pitchFamily="2" charset="0"/>
              </a:rPr>
              <a:t>Diapers</a:t>
            </a:r>
          </a:p>
          <a:p>
            <a:pPr marL="285750" indent="-285750">
              <a:buFont typeface="Wingdings" panose="05000000000000000000" pitchFamily="2" charset="2"/>
              <a:buChar char="q"/>
            </a:pPr>
            <a:r>
              <a:rPr lang="en-US" sz="1575" dirty="0">
                <a:latin typeface="KG Love Somebody" panose="02000503000000020003" pitchFamily="2" charset="0"/>
              </a:rPr>
              <a:t>Wipes</a:t>
            </a:r>
          </a:p>
          <a:p>
            <a:pPr marL="285750" indent="-285750">
              <a:buFont typeface="Wingdings" panose="05000000000000000000" pitchFamily="2" charset="2"/>
              <a:buChar char="q"/>
            </a:pPr>
            <a:r>
              <a:rPr lang="en-US" sz="1575" dirty="0">
                <a:latin typeface="KG Love Somebody" panose="02000503000000020003" pitchFamily="2" charset="0"/>
              </a:rPr>
              <a:t>Diaper cream (if needed)</a:t>
            </a:r>
          </a:p>
          <a:p>
            <a:pPr marL="285750" indent="-285750">
              <a:buFont typeface="Wingdings" panose="05000000000000000000" pitchFamily="2" charset="2"/>
              <a:buChar char="q"/>
            </a:pPr>
            <a:r>
              <a:rPr lang="en-US" sz="1575" dirty="0">
                <a:latin typeface="KG Love Somebody" panose="02000503000000020003" pitchFamily="2" charset="0"/>
              </a:rPr>
              <a:t>2 changes of clothing</a:t>
            </a:r>
          </a:p>
          <a:p>
            <a:pPr marL="285750" indent="-285750">
              <a:buFont typeface="Wingdings" panose="05000000000000000000" pitchFamily="2" charset="2"/>
              <a:buChar char="q"/>
            </a:pPr>
            <a:r>
              <a:rPr lang="en-US" sz="1575" dirty="0">
                <a:latin typeface="KG Love Somebody" panose="02000503000000020003" pitchFamily="2" charset="0"/>
              </a:rPr>
              <a:t>Enough bottles for the day, plus one additional bottle </a:t>
            </a:r>
          </a:p>
          <a:p>
            <a:pPr marL="285750" indent="-285750">
              <a:buFont typeface="Wingdings" panose="05000000000000000000" pitchFamily="2" charset="2"/>
              <a:buChar char="q"/>
            </a:pPr>
            <a:r>
              <a:rPr lang="en-US" sz="1575" dirty="0">
                <a:latin typeface="KG Love Somebody" panose="02000503000000020003" pitchFamily="2" charset="0"/>
              </a:rPr>
              <a:t>Formula/ Milk/ Breast milk</a:t>
            </a:r>
          </a:p>
          <a:p>
            <a:pPr marL="285750" indent="-285750">
              <a:buFont typeface="Wingdings" panose="05000000000000000000" pitchFamily="2" charset="2"/>
              <a:buChar char="q"/>
            </a:pPr>
            <a:r>
              <a:rPr lang="en-US" sz="1575" dirty="0">
                <a:latin typeface="KG Love Somebody" panose="02000503000000020003" pitchFamily="2" charset="0"/>
              </a:rPr>
              <a:t>Sippy cup with water only. Please pack a separate cup for milk. Cups to go home nightly</a:t>
            </a:r>
          </a:p>
          <a:p>
            <a:pPr marL="285750" indent="-285750">
              <a:buFont typeface="Wingdings" panose="05000000000000000000" pitchFamily="2" charset="2"/>
              <a:buChar char="q"/>
            </a:pPr>
            <a:r>
              <a:rPr lang="en-US" sz="1575" dirty="0">
                <a:latin typeface="KG Love Somebody" panose="02000503000000020003" pitchFamily="2" charset="0"/>
              </a:rPr>
              <a:t>Water (or we have filtered here)</a:t>
            </a:r>
          </a:p>
          <a:p>
            <a:pPr marL="285750" indent="-285750">
              <a:buFont typeface="Wingdings" panose="05000000000000000000" pitchFamily="2" charset="2"/>
              <a:buChar char="q"/>
            </a:pPr>
            <a:r>
              <a:rPr lang="en-US" sz="1575" dirty="0">
                <a:latin typeface="KG Love Somebody" panose="02000503000000020003" pitchFamily="2" charset="0"/>
              </a:rPr>
              <a:t>Pacifier (if needed)</a:t>
            </a:r>
          </a:p>
          <a:p>
            <a:pPr marL="285750" indent="-285750">
              <a:buFont typeface="Wingdings" panose="05000000000000000000" pitchFamily="2" charset="2"/>
              <a:buChar char="q"/>
            </a:pPr>
            <a:r>
              <a:rPr lang="en-US" sz="1575" dirty="0">
                <a:latin typeface="KG Love Somebody" panose="02000503000000020003" pitchFamily="2" charset="0"/>
              </a:rPr>
              <a:t>Crib sized sheet and blanket</a:t>
            </a:r>
          </a:p>
          <a:p>
            <a:pPr marL="285750" indent="-285750">
              <a:buFont typeface="Wingdings" panose="05000000000000000000" pitchFamily="2" charset="2"/>
              <a:buChar char="q"/>
            </a:pPr>
            <a:r>
              <a:rPr lang="en-US" sz="1575" dirty="0">
                <a:latin typeface="KG Love Somebody" panose="02000503000000020003" pitchFamily="2" charset="0"/>
              </a:rPr>
              <a:t>Lunch and PM snack</a:t>
            </a:r>
          </a:p>
        </p:txBody>
      </p:sp>
      <p:sp>
        <p:nvSpPr>
          <p:cNvPr id="11" name="TextBox 10"/>
          <p:cNvSpPr txBox="1"/>
          <p:nvPr/>
        </p:nvSpPr>
        <p:spPr>
          <a:xfrm>
            <a:off x="3864653" y="5254325"/>
            <a:ext cx="2733414" cy="1077218"/>
          </a:xfrm>
          <a:prstGeom prst="rect">
            <a:avLst/>
          </a:prstGeom>
          <a:noFill/>
        </p:spPr>
        <p:txBody>
          <a:bodyPr wrap="square" rtlCol="0">
            <a:spAutoFit/>
          </a:bodyPr>
          <a:lstStyle/>
          <a:p>
            <a:pPr algn="ctr"/>
            <a:r>
              <a:rPr lang="en-US" sz="1600" dirty="0">
                <a:latin typeface="KG Second Chances Sketch" panose="02000000000000000000" pitchFamily="2" charset="0"/>
              </a:rPr>
              <a:t>Your child’s teachers are:</a:t>
            </a:r>
          </a:p>
          <a:p>
            <a:pPr algn="ctr"/>
            <a:r>
              <a:rPr lang="en-US" sz="1600" dirty="0">
                <a:latin typeface="KG Second Chances Sketch" panose="02000000000000000000" pitchFamily="2" charset="0"/>
              </a:rPr>
              <a:t>Lindsay</a:t>
            </a:r>
          </a:p>
          <a:p>
            <a:pPr algn="ctr"/>
            <a:r>
              <a:rPr lang="en-US" sz="1600" dirty="0">
                <a:latin typeface="KG Second Chances Sketch" panose="02000000000000000000" pitchFamily="2" charset="0"/>
              </a:rPr>
              <a:t>Kristen</a:t>
            </a:r>
          </a:p>
          <a:p>
            <a:pPr algn="ctr"/>
            <a:r>
              <a:rPr lang="en-US" sz="1600" dirty="0">
                <a:latin typeface="KG Second Chances Sketch" panose="02000000000000000000" pitchFamily="2" charset="0"/>
              </a:rPr>
              <a:t>PM assistant Natalie </a:t>
            </a:r>
            <a:endParaRPr lang="en-US" sz="1400" dirty="0">
              <a:latin typeface="Better Together Demo" pitchFamily="2" charset="0"/>
            </a:endParaRPr>
          </a:p>
        </p:txBody>
      </p:sp>
      <p:sp>
        <p:nvSpPr>
          <p:cNvPr id="12" name="TextBox 11">
            <a:extLst>
              <a:ext uri="{FF2B5EF4-FFF2-40B4-BE49-F238E27FC236}">
                <a16:creationId xmlns:a16="http://schemas.microsoft.com/office/drawing/2014/main" id="{907B7D5A-9ADF-4974-9452-416F6C24C765}"/>
              </a:ext>
            </a:extLst>
          </p:cNvPr>
          <p:cNvSpPr txBox="1"/>
          <p:nvPr/>
        </p:nvSpPr>
        <p:spPr>
          <a:xfrm>
            <a:off x="5169568" y="8928556"/>
            <a:ext cx="1756611" cy="215444"/>
          </a:xfrm>
          <a:prstGeom prst="rect">
            <a:avLst/>
          </a:prstGeom>
          <a:noFill/>
        </p:spPr>
        <p:txBody>
          <a:bodyPr wrap="square" rtlCol="0">
            <a:spAutoFit/>
          </a:bodyPr>
          <a:lstStyle/>
          <a:p>
            <a:r>
              <a:rPr lang="en-US" sz="800" dirty="0">
                <a:latin typeface="Calibri" panose="020F0502020204030204" pitchFamily="34" charset="0"/>
                <a:cs typeface="Calibri" panose="020F0502020204030204" pitchFamily="34" charset="0"/>
              </a:rPr>
              <a:t>©Character in the Classroom 2019</a:t>
            </a:r>
            <a:endParaRPr lang="en-US" sz="800" dirty="0"/>
          </a:p>
        </p:txBody>
      </p:sp>
      <p:pic>
        <p:nvPicPr>
          <p:cNvPr id="2050" name="Picture 2" descr="Toddlers (2-3 years old) | CDC">
            <a:extLst>
              <a:ext uri="{FF2B5EF4-FFF2-40B4-BE49-F238E27FC236}">
                <a16:creationId xmlns:a16="http://schemas.microsoft.com/office/drawing/2014/main" id="{22DDDF7B-1D1C-5DF4-79E0-81F1C3F270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024" y="6263136"/>
            <a:ext cx="1991531" cy="2880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225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71451" y="171450"/>
            <a:ext cx="6515099" cy="4044089"/>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52400" y="47685"/>
            <a:ext cx="6553199" cy="4524315"/>
          </a:xfrm>
          <a:prstGeom prst="rect">
            <a:avLst/>
          </a:prstGeom>
          <a:noFill/>
        </p:spPr>
        <p:txBody>
          <a:bodyPr wrap="square" rtlCol="0">
            <a:spAutoFit/>
          </a:bodyPr>
          <a:lstStyle/>
          <a:p>
            <a:pPr marL="0" indent="0" algn="ctr">
              <a:buNone/>
            </a:pPr>
            <a:endParaRPr lang="en-US" b="1" dirty="0">
              <a:latin typeface="KG Second Chances Sketch" panose="02000000000000000000" pitchFamily="2" charset="0"/>
            </a:endParaRPr>
          </a:p>
          <a:p>
            <a:pPr marL="0" indent="0" algn="ctr">
              <a:buNone/>
            </a:pPr>
            <a:r>
              <a:rPr lang="en-US" b="1" dirty="0">
                <a:latin typeface="KG Second Chances Sketch" panose="02000000000000000000" pitchFamily="2" charset="0"/>
              </a:rPr>
              <a:t>Classroom Schedule</a:t>
            </a:r>
          </a:p>
          <a:p>
            <a:pPr marL="0" indent="0" algn="ctr">
              <a:buNone/>
            </a:pPr>
            <a:r>
              <a:rPr lang="en-US" dirty="0"/>
              <a:t>6:30-7:30 Welcome</a:t>
            </a:r>
          </a:p>
          <a:p>
            <a:pPr marL="0" indent="0" algn="ctr">
              <a:buNone/>
            </a:pPr>
            <a:r>
              <a:rPr lang="en-US" dirty="0"/>
              <a:t>7:30-8:30 Free Play</a:t>
            </a:r>
          </a:p>
          <a:p>
            <a:pPr marL="0" indent="0" algn="ctr">
              <a:buNone/>
            </a:pPr>
            <a:r>
              <a:rPr lang="en-US" dirty="0"/>
              <a:t>8:30-9:00 AM Snack (school provided)</a:t>
            </a:r>
          </a:p>
          <a:p>
            <a:pPr marL="0" indent="0" algn="ctr">
              <a:buNone/>
            </a:pPr>
            <a:r>
              <a:rPr lang="en-US" dirty="0"/>
              <a:t>9:00-9:30 Circle Time/ Story Time</a:t>
            </a:r>
          </a:p>
          <a:p>
            <a:pPr marL="0" indent="0" algn="ctr">
              <a:buNone/>
            </a:pPr>
            <a:r>
              <a:rPr lang="en-US" dirty="0"/>
              <a:t>9:30-10:30 Outside</a:t>
            </a:r>
          </a:p>
          <a:p>
            <a:pPr marL="0" indent="0" algn="ctr">
              <a:buNone/>
            </a:pPr>
            <a:r>
              <a:rPr lang="en-US" dirty="0"/>
              <a:t>10:30-11:00 Art/ Sensory (can be outside)</a:t>
            </a:r>
          </a:p>
          <a:p>
            <a:pPr marL="0" indent="0" algn="ctr">
              <a:buNone/>
            </a:pPr>
            <a:r>
              <a:rPr lang="en-US" dirty="0"/>
              <a:t>11:00-11:30 Lesson Activity (can be outside)</a:t>
            </a:r>
          </a:p>
          <a:p>
            <a:pPr marL="0" indent="0" algn="ctr">
              <a:buNone/>
            </a:pPr>
            <a:r>
              <a:rPr lang="en-US" dirty="0"/>
              <a:t>11:30-12:15 Lunch</a:t>
            </a:r>
          </a:p>
          <a:p>
            <a:pPr marL="0" indent="0" algn="ctr">
              <a:buNone/>
            </a:pPr>
            <a:r>
              <a:rPr lang="en-US" dirty="0"/>
              <a:t>12:15-2:30 Nap/ Rest</a:t>
            </a:r>
          </a:p>
          <a:p>
            <a:pPr marL="0" indent="0" algn="ctr">
              <a:buNone/>
            </a:pPr>
            <a:r>
              <a:rPr lang="en-US" dirty="0"/>
              <a:t>2:30-3:00 PM Snack (parent provided)</a:t>
            </a:r>
          </a:p>
          <a:p>
            <a:pPr marL="0" indent="0" algn="ctr">
              <a:buNone/>
            </a:pPr>
            <a:r>
              <a:rPr lang="en-US" dirty="0"/>
              <a:t>3:00-4:30 Outside</a:t>
            </a:r>
          </a:p>
          <a:p>
            <a:pPr marL="0" indent="0" algn="ctr">
              <a:buNone/>
            </a:pPr>
            <a:r>
              <a:rPr lang="en-US" dirty="0"/>
              <a:t>4:30-5:00 Music and Movement </a:t>
            </a:r>
          </a:p>
          <a:p>
            <a:pPr marL="0" indent="0" algn="ctr">
              <a:buNone/>
            </a:pPr>
            <a:r>
              <a:rPr lang="en-US" dirty="0"/>
              <a:t>5:00-6:00 Free play and heading home</a:t>
            </a:r>
          </a:p>
          <a:p>
            <a:pPr algn="ctr"/>
            <a:endParaRPr lang="en-US" b="1" dirty="0">
              <a:latin typeface="KG Second Chances Sketch" panose="02000000000000000000" pitchFamily="2" charset="0"/>
            </a:endParaRPr>
          </a:p>
        </p:txBody>
      </p:sp>
      <p:sp>
        <p:nvSpPr>
          <p:cNvPr id="2" name="TextBox 1">
            <a:extLst>
              <a:ext uri="{FF2B5EF4-FFF2-40B4-BE49-F238E27FC236}">
                <a16:creationId xmlns:a16="http://schemas.microsoft.com/office/drawing/2014/main" id="{439641AA-B934-4228-B408-1E0D54D8CAB1}"/>
              </a:ext>
            </a:extLst>
          </p:cNvPr>
          <p:cNvSpPr txBox="1"/>
          <p:nvPr/>
        </p:nvSpPr>
        <p:spPr>
          <a:xfrm>
            <a:off x="152399" y="4215318"/>
            <a:ext cx="6553199" cy="2800767"/>
          </a:xfrm>
          <a:prstGeom prst="rect">
            <a:avLst/>
          </a:prstGeom>
          <a:noFill/>
        </p:spPr>
        <p:txBody>
          <a:bodyPr wrap="square" rtlCol="0">
            <a:spAutoFit/>
          </a:bodyPr>
          <a:lstStyle/>
          <a:p>
            <a:pPr algn="ctr"/>
            <a:r>
              <a:rPr lang="en-US" sz="1600" dirty="0">
                <a:latin typeface="KG Second Chances Sketch" panose="02000000000000000000" pitchFamily="2" charset="0"/>
              </a:rPr>
              <a:t>Things you will find in your child’s classroom:</a:t>
            </a:r>
          </a:p>
          <a:p>
            <a:pPr algn="ctr"/>
            <a:r>
              <a:rPr lang="en-US" sz="1600" dirty="0"/>
              <a:t>Math/Science wall</a:t>
            </a:r>
          </a:p>
          <a:p>
            <a:pPr algn="ctr"/>
            <a:r>
              <a:rPr lang="en-US" sz="1600" dirty="0"/>
              <a:t>Loose Parts area</a:t>
            </a:r>
          </a:p>
          <a:p>
            <a:pPr algn="ctr"/>
            <a:r>
              <a:rPr lang="en-US" sz="1600" dirty="0"/>
              <a:t>Language/ Lit wall </a:t>
            </a:r>
          </a:p>
          <a:p>
            <a:pPr algn="ctr"/>
            <a:r>
              <a:rPr lang="en-US" sz="1600" dirty="0"/>
              <a:t>Dramatic Play (Based on Monthly theme)</a:t>
            </a:r>
          </a:p>
          <a:p>
            <a:pPr algn="ctr"/>
            <a:r>
              <a:rPr lang="en-US" sz="1600" dirty="0"/>
              <a:t>Recycled Play Items</a:t>
            </a:r>
          </a:p>
          <a:p>
            <a:pPr algn="ctr"/>
            <a:r>
              <a:rPr lang="en-US" sz="1600" dirty="0"/>
              <a:t>Sensory Bin</a:t>
            </a:r>
            <a:endParaRPr lang="en-US" sz="1400" dirty="0"/>
          </a:p>
          <a:p>
            <a:pPr algn="ctr"/>
            <a:r>
              <a:rPr lang="en-US" sz="1600" dirty="0">
                <a:latin typeface="-apple-system"/>
              </a:rPr>
              <a:t>Circle time</a:t>
            </a:r>
            <a:endParaRPr lang="en-US" sz="1600" dirty="0">
              <a:latin typeface="-apple-system"/>
              <a:hlinkClick r:id="rId2"/>
            </a:endParaRPr>
          </a:p>
          <a:p>
            <a:pPr algn="ctr"/>
            <a:endParaRPr lang="en-US" sz="2400" dirty="0">
              <a:latin typeface="KG Second Chances Sketch" panose="02000000000000000000" pitchFamily="2" charset="0"/>
            </a:endParaRPr>
          </a:p>
          <a:p>
            <a:pPr marL="285750" indent="-285750">
              <a:buFont typeface="Wingdings" panose="05000000000000000000" pitchFamily="2" charset="2"/>
              <a:buChar char="q"/>
            </a:pPr>
            <a:endParaRPr lang="en-US" sz="1200" dirty="0">
              <a:latin typeface="KG Miss Kindergarten" panose="02000000000000000000" pitchFamily="2" charset="0"/>
            </a:endParaRPr>
          </a:p>
          <a:p>
            <a:endParaRPr lang="en-US" sz="1200" dirty="0">
              <a:latin typeface="KG Miss Kindergarten" panose="02000000000000000000" pitchFamily="2" charset="0"/>
            </a:endParaRPr>
          </a:p>
        </p:txBody>
      </p:sp>
      <p:sp>
        <p:nvSpPr>
          <p:cNvPr id="6" name="TextBox 5">
            <a:extLst>
              <a:ext uri="{FF2B5EF4-FFF2-40B4-BE49-F238E27FC236}">
                <a16:creationId xmlns:a16="http://schemas.microsoft.com/office/drawing/2014/main" id="{A66A4467-A057-43B1-B519-D1DA4F09624E}"/>
              </a:ext>
            </a:extLst>
          </p:cNvPr>
          <p:cNvSpPr txBox="1"/>
          <p:nvPr/>
        </p:nvSpPr>
        <p:spPr>
          <a:xfrm>
            <a:off x="5169568" y="8928556"/>
            <a:ext cx="1756611" cy="215444"/>
          </a:xfrm>
          <a:prstGeom prst="rect">
            <a:avLst/>
          </a:prstGeom>
          <a:noFill/>
        </p:spPr>
        <p:txBody>
          <a:bodyPr wrap="square" rtlCol="0">
            <a:spAutoFit/>
          </a:bodyPr>
          <a:lstStyle/>
          <a:p>
            <a:r>
              <a:rPr lang="en-US" sz="800" dirty="0">
                <a:latin typeface="Calibri" panose="020F0502020204030204" pitchFamily="34" charset="0"/>
                <a:cs typeface="Calibri" panose="020F0502020204030204" pitchFamily="34" charset="0"/>
              </a:rPr>
              <a:t>©Character in the Classroom 2019</a:t>
            </a:r>
            <a:endParaRPr lang="en-US" sz="800" dirty="0"/>
          </a:p>
        </p:txBody>
      </p:sp>
      <p:sp>
        <p:nvSpPr>
          <p:cNvPr id="7" name="TextBox 6">
            <a:extLst>
              <a:ext uri="{FF2B5EF4-FFF2-40B4-BE49-F238E27FC236}">
                <a16:creationId xmlns:a16="http://schemas.microsoft.com/office/drawing/2014/main" id="{A0EC115B-1449-72CE-0DDA-CCF2765D9719}"/>
              </a:ext>
            </a:extLst>
          </p:cNvPr>
          <p:cNvSpPr txBox="1"/>
          <p:nvPr/>
        </p:nvSpPr>
        <p:spPr>
          <a:xfrm>
            <a:off x="152398" y="6296986"/>
            <a:ext cx="6643609" cy="3847207"/>
          </a:xfrm>
          <a:prstGeom prst="rect">
            <a:avLst/>
          </a:prstGeom>
          <a:noFill/>
        </p:spPr>
        <p:txBody>
          <a:bodyPr wrap="square" rtlCol="0">
            <a:spAutoFit/>
          </a:bodyPr>
          <a:lstStyle/>
          <a:p>
            <a:pPr algn="ctr"/>
            <a:r>
              <a:rPr lang="en-US" dirty="0">
                <a:latin typeface="KG Second Chances Sketch" panose="02000000000000000000" pitchFamily="2" charset="0"/>
              </a:rPr>
              <a:t>Outside Expectations: </a:t>
            </a:r>
          </a:p>
          <a:p>
            <a:r>
              <a:rPr lang="en-US" sz="1600" dirty="0"/>
              <a:t>From the months of April to October we will spend a lot </a:t>
            </a:r>
            <a:r>
              <a:rPr lang="en-US" sz="1600"/>
              <a:t>of time outside </a:t>
            </a:r>
            <a:r>
              <a:rPr lang="en-US" sz="1600" dirty="0"/>
              <a:t>(weather depending). This includes snack, table time, circle, lunch. Inside will be used for bad weather. Children outside are be free to explore. Using water, sand, mud, and their imaginations. </a:t>
            </a:r>
          </a:p>
          <a:p>
            <a:r>
              <a:rPr lang="en-US" sz="1600" dirty="0"/>
              <a:t>Children are required to go outside daily, including infants. Please ensure your child has proper clothing for outside. This is a requirement by our state licensing </a:t>
            </a:r>
          </a:p>
          <a:p>
            <a:pPr lvl="1"/>
            <a:r>
              <a:rPr lang="en-US" sz="1600" dirty="0"/>
              <a:t>Infants-Waddlers: 35 degrees and higher</a:t>
            </a:r>
          </a:p>
          <a:p>
            <a:pPr lvl="1"/>
            <a:r>
              <a:rPr lang="en-US" sz="1600" dirty="0"/>
              <a:t>Young Toddlers-Older Toddlers: 30 degrees and higher</a:t>
            </a:r>
          </a:p>
          <a:p>
            <a:pPr lvl="1"/>
            <a:r>
              <a:rPr lang="en-US" sz="1600" dirty="0"/>
              <a:t>PS-PK: 25 degrees and higher</a:t>
            </a:r>
          </a:p>
          <a:p>
            <a:pPr algn="ctr"/>
            <a:endParaRPr lang="en-US" dirty="0">
              <a:latin typeface="-apple-system"/>
              <a:hlinkClick r:id="rId2"/>
            </a:endParaRPr>
          </a:p>
          <a:p>
            <a:pPr algn="ctr"/>
            <a:endParaRPr lang="en-US" sz="2400" dirty="0">
              <a:latin typeface="KG Second Chances Sketch" panose="02000000000000000000" pitchFamily="2" charset="0"/>
            </a:endParaRPr>
          </a:p>
          <a:p>
            <a:pPr marL="285750" indent="-285750">
              <a:buFont typeface="Wingdings" panose="05000000000000000000" pitchFamily="2" charset="2"/>
              <a:buChar char="q"/>
            </a:pPr>
            <a:endParaRPr lang="en-US" sz="1200" dirty="0">
              <a:latin typeface="KG Miss Kindergarten" panose="02000000000000000000" pitchFamily="2" charset="0"/>
            </a:endParaRPr>
          </a:p>
          <a:p>
            <a:endParaRPr lang="en-US" sz="1200" dirty="0">
              <a:latin typeface="KG Miss Kindergarten" panose="02000000000000000000" pitchFamily="2" charset="0"/>
            </a:endParaRPr>
          </a:p>
        </p:txBody>
      </p:sp>
      <p:cxnSp>
        <p:nvCxnSpPr>
          <p:cNvPr id="8" name="Straight Connector 7">
            <a:extLst>
              <a:ext uri="{FF2B5EF4-FFF2-40B4-BE49-F238E27FC236}">
                <a16:creationId xmlns:a16="http://schemas.microsoft.com/office/drawing/2014/main" id="{7EDE7571-141F-80E6-0D8C-67DD8CC7C4F3}"/>
              </a:ext>
            </a:extLst>
          </p:cNvPr>
          <p:cNvCxnSpPr>
            <a:cxnSpLocks/>
          </p:cNvCxnSpPr>
          <p:nvPr/>
        </p:nvCxnSpPr>
        <p:spPr>
          <a:xfrm>
            <a:off x="304801" y="6247171"/>
            <a:ext cx="621011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1397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TotalTime>
  <Words>557</Words>
  <Application>Microsoft Office PowerPoint</Application>
  <PresentationFormat>Letter Paper (8.5x11 in)</PresentationFormat>
  <Paragraphs>56</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-apple-system</vt:lpstr>
      <vt:lpstr>Arial</vt:lpstr>
      <vt:lpstr>Better Together Demo</vt:lpstr>
      <vt:lpstr>Calibri</vt:lpstr>
      <vt:lpstr>Calibri Light</vt:lpstr>
      <vt:lpstr>KG Love Somebody</vt:lpstr>
      <vt:lpstr>KG Miss Kindergarten</vt:lpstr>
      <vt:lpstr>KG Second Chances Sketch</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Kirsten Hansen</dc:creator>
  <cp:lastModifiedBy>Kay Amrock</cp:lastModifiedBy>
  <cp:revision>9</cp:revision>
  <cp:lastPrinted>2023-08-30T18:13:30Z</cp:lastPrinted>
  <dcterms:created xsi:type="dcterms:W3CDTF">2018-07-26T03:28:29Z</dcterms:created>
  <dcterms:modified xsi:type="dcterms:W3CDTF">2023-08-30T18:16:24Z</dcterms:modified>
</cp:coreProperties>
</file>