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3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mrock" userId="9c7f9b5227637d31" providerId="LiveId" clId="{00A112E6-3CAF-4469-BE28-69FC27AE40B5}"/>
    <pc:docChg chg="custSel modSld">
      <pc:chgData name="Kay Amrock" userId="9c7f9b5227637d31" providerId="LiveId" clId="{00A112E6-3CAF-4469-BE28-69FC27AE40B5}" dt="2023-08-11T16:59:57.570" v="51" actId="20577"/>
      <pc:docMkLst>
        <pc:docMk/>
      </pc:docMkLst>
      <pc:sldChg chg="addSp delSp modSp mod">
        <pc:chgData name="Kay Amrock" userId="9c7f9b5227637d31" providerId="LiveId" clId="{00A112E6-3CAF-4469-BE28-69FC27AE40B5}" dt="2023-08-11T16:59:46.597" v="13" actId="33524"/>
        <pc:sldMkLst>
          <pc:docMk/>
          <pc:sldMk cId="2595774428" sldId="258"/>
        </pc:sldMkLst>
        <pc:spChg chg="mod">
          <ac:chgData name="Kay Amrock" userId="9c7f9b5227637d31" providerId="LiveId" clId="{00A112E6-3CAF-4469-BE28-69FC27AE40B5}" dt="2023-08-11T16:59:41.294" v="12" actId="33524"/>
          <ac:spMkLst>
            <pc:docMk/>
            <pc:sldMk cId="2595774428" sldId="258"/>
            <ac:spMk id="6" creationId="{00000000-0000-0000-0000-000000000000}"/>
          </ac:spMkLst>
        </pc:spChg>
        <pc:spChg chg="mod">
          <ac:chgData name="Kay Amrock" userId="9c7f9b5227637d31" providerId="LiveId" clId="{00A112E6-3CAF-4469-BE28-69FC27AE40B5}" dt="2023-08-11T16:59:46.597" v="13" actId="33524"/>
          <ac:spMkLst>
            <pc:docMk/>
            <pc:sldMk cId="2595774428" sldId="258"/>
            <ac:spMk id="10" creationId="{00000000-0000-0000-0000-000000000000}"/>
          </ac:spMkLst>
        </pc:spChg>
        <pc:picChg chg="add mod">
          <ac:chgData name="Kay Amrock" userId="9c7f9b5227637d31" providerId="LiveId" clId="{00A112E6-3CAF-4469-BE28-69FC27AE40B5}" dt="2023-08-10T14:31:18.839" v="3" actId="1076"/>
          <ac:picMkLst>
            <pc:docMk/>
            <pc:sldMk cId="2595774428" sldId="258"/>
            <ac:picMk id="2" creationId="{E4ADDACF-EAC7-03C2-51BB-B904F13C3142}"/>
          </ac:picMkLst>
        </pc:picChg>
        <pc:picChg chg="del">
          <ac:chgData name="Kay Amrock" userId="9c7f9b5227637d31" providerId="LiveId" clId="{00A112E6-3CAF-4469-BE28-69FC27AE40B5}" dt="2023-08-10T14:30:24.114" v="0" actId="478"/>
          <ac:picMkLst>
            <pc:docMk/>
            <pc:sldMk cId="2595774428" sldId="258"/>
            <ac:picMk id="1026" creationId="{315A01EC-AF76-BB33-D52E-0632CCDD847B}"/>
          </ac:picMkLst>
        </pc:picChg>
      </pc:sldChg>
      <pc:sldChg chg="modSp mod">
        <pc:chgData name="Kay Amrock" userId="9c7f9b5227637d31" providerId="LiveId" clId="{00A112E6-3CAF-4469-BE28-69FC27AE40B5}" dt="2023-08-11T16:59:57.570" v="51" actId="20577"/>
        <pc:sldMkLst>
          <pc:docMk/>
          <pc:sldMk cId="1494530869" sldId="261"/>
        </pc:sldMkLst>
        <pc:spChg chg="mod">
          <ac:chgData name="Kay Amrock" userId="9c7f9b5227637d31" providerId="LiveId" clId="{00A112E6-3CAF-4469-BE28-69FC27AE40B5}" dt="2023-08-11T16:59:57.570" v="51" actId="20577"/>
          <ac:spMkLst>
            <pc:docMk/>
            <pc:sldMk cId="1494530869" sldId="261"/>
            <ac:spMk id="7" creationId="{A0EC115B-1449-72CE-0DDA-CCF2765D9719}"/>
          </ac:spMkLst>
        </pc:spChg>
      </pc:sldChg>
      <pc:sldChg chg="addSp delSp modSp mod">
        <pc:chgData name="Kay Amrock" userId="9c7f9b5227637d31" providerId="LiveId" clId="{00A112E6-3CAF-4469-BE28-69FC27AE40B5}" dt="2023-08-11T16:59:22.128" v="11" actId="1076"/>
        <pc:sldMkLst>
          <pc:docMk/>
          <pc:sldMk cId="1803237553" sldId="262"/>
        </pc:sldMkLst>
        <pc:spChg chg="del">
          <ac:chgData name="Kay Amrock" userId="9c7f9b5227637d31" providerId="LiveId" clId="{00A112E6-3CAF-4469-BE28-69FC27AE40B5}" dt="2023-08-11T16:59:18.408" v="9" actId="478"/>
          <ac:spMkLst>
            <pc:docMk/>
            <pc:sldMk cId="1803237553" sldId="262"/>
            <ac:spMk id="3" creationId="{E5C776D7-4B83-0090-5529-40612DCFAFB3}"/>
          </ac:spMkLst>
        </pc:spChg>
        <pc:spChg chg="add mod">
          <ac:chgData name="Kay Amrock" userId="9c7f9b5227637d31" providerId="LiveId" clId="{00A112E6-3CAF-4469-BE28-69FC27AE40B5}" dt="2023-08-11T16:59:22.128" v="11" actId="1076"/>
          <ac:spMkLst>
            <pc:docMk/>
            <pc:sldMk cId="1803237553" sldId="262"/>
            <ac:spMk id="4" creationId="{E5C776D7-4B83-0090-5529-40612DCFAFB3}"/>
          </ac:spMkLst>
        </pc:spChg>
      </pc:sldChg>
    </pc:docChg>
  </pc:docChgLst>
  <pc:docChgLst>
    <pc:chgData name="Kay Amrock" userId="9c7f9b5227637d31" providerId="LiveId" clId="{99BC6BFA-3D91-4697-A714-C3DE6B62D30D}"/>
    <pc:docChg chg="delSld modSld">
      <pc:chgData name="Kay Amrock" userId="9c7f9b5227637d31" providerId="LiveId" clId="{99BC6BFA-3D91-4697-A714-C3DE6B62D30D}" dt="2023-08-31T17:09:46.769" v="45" actId="20577"/>
      <pc:docMkLst>
        <pc:docMk/>
      </pc:docMkLst>
      <pc:sldChg chg="modSp mod">
        <pc:chgData name="Kay Amrock" userId="9c7f9b5227637d31" providerId="LiveId" clId="{99BC6BFA-3D91-4697-A714-C3DE6B62D30D}" dt="2023-08-31T17:09:46.769" v="45" actId="20577"/>
        <pc:sldMkLst>
          <pc:docMk/>
          <pc:sldMk cId="2595774428" sldId="258"/>
        </pc:sldMkLst>
        <pc:spChg chg="mod">
          <ac:chgData name="Kay Amrock" userId="9c7f9b5227637d31" providerId="LiveId" clId="{99BC6BFA-3D91-4697-A714-C3DE6B62D30D}" dt="2023-08-31T17:09:46.769" v="45" actId="20577"/>
          <ac:spMkLst>
            <pc:docMk/>
            <pc:sldMk cId="2595774428" sldId="258"/>
            <ac:spMk id="11" creationId="{00000000-0000-0000-0000-000000000000}"/>
          </ac:spMkLst>
        </pc:spChg>
      </pc:sldChg>
      <pc:sldChg chg="del">
        <pc:chgData name="Kay Amrock" userId="9c7f9b5227637d31" providerId="LiveId" clId="{99BC6BFA-3D91-4697-A714-C3DE6B62D30D}" dt="2023-08-31T17:09:35.030" v="43" actId="47"/>
        <pc:sldMkLst>
          <pc:docMk/>
          <pc:sldMk cId="1803237553"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84228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0576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39188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533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9527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614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11BD1-51E0-4D34-A022-B3FCE10A71F0}"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9652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11BD1-51E0-4D34-A022-B3FCE10A71F0}"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01595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1BD1-51E0-4D34-A022-B3FCE10A71F0}"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0326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7621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5093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2B11BD1-51E0-4D34-A022-B3FCE10A71F0}" type="datetimeFigureOut">
              <a:rPr lang="en-US" smtClean="0"/>
              <a:t>8/31/2023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01B3-67E0-4E45-BB3A-D80A0C1CFC41}" type="slidenum">
              <a:rPr lang="en-US" smtClean="0"/>
              <a:t>‹#›</a:t>
            </a:fld>
            <a:endParaRPr lang="en-US"/>
          </a:p>
        </p:txBody>
      </p:sp>
    </p:spTree>
    <p:extLst>
      <p:ext uri="{BB962C8B-B14F-4D97-AF65-F5344CB8AC3E}">
        <p14:creationId xmlns:p14="http://schemas.microsoft.com/office/powerpoint/2010/main" val="1257573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terest.com/pin/2849934826624612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312" y="915008"/>
            <a:ext cx="6437376" cy="44664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79" y="176464"/>
            <a:ext cx="6858000" cy="769441"/>
          </a:xfrm>
          <a:prstGeom prst="rect">
            <a:avLst/>
          </a:prstGeom>
          <a:noFill/>
        </p:spPr>
        <p:txBody>
          <a:bodyPr wrap="square" rtlCol="0">
            <a:spAutoFit/>
          </a:bodyPr>
          <a:lstStyle/>
          <a:p>
            <a:pPr algn="ctr"/>
            <a:r>
              <a:rPr lang="en-US" sz="4400" dirty="0">
                <a:latin typeface="Better Together Demo" pitchFamily="2" charset="0"/>
              </a:rPr>
              <a:t>Pre-School Welcome Letter</a:t>
            </a:r>
          </a:p>
        </p:txBody>
      </p:sp>
      <p:sp>
        <p:nvSpPr>
          <p:cNvPr id="6" name="TextBox 5"/>
          <p:cNvSpPr txBox="1"/>
          <p:nvPr/>
        </p:nvSpPr>
        <p:spPr>
          <a:xfrm>
            <a:off x="221649" y="857129"/>
            <a:ext cx="6437376" cy="4832092"/>
          </a:xfrm>
          <a:prstGeom prst="rect">
            <a:avLst/>
          </a:prstGeom>
          <a:noFill/>
        </p:spPr>
        <p:txBody>
          <a:bodyPr wrap="square" rtlCol="0">
            <a:spAutoFit/>
          </a:bodyPr>
          <a:lstStyle/>
          <a:p>
            <a:r>
              <a:rPr lang="en-US" sz="1400" dirty="0">
                <a:latin typeface="KG Love Somebody" panose="02000503000000020003" pitchFamily="2" charset="0"/>
              </a:rPr>
              <a:t>Welcome to the Pre-School classroom. We are so excited to have your child _________________ joining for the 2023-2024 school year. This is a very exciting time for our littles. We will be working on many hands on educational, find motor, gross motor and teamwork activities throughout the year. Children in this classroom, are starting off being 2 years old and will progress to being a 3-year-old. During this time, the classroom will transition with the students from an older Toddler classroom to a Preschool Classroom come January. </a:t>
            </a:r>
          </a:p>
          <a:p>
            <a:r>
              <a:rPr lang="en-US" sz="1400" dirty="0">
                <a:latin typeface="KG Love Somebody" panose="02000503000000020003" pitchFamily="2" charset="0"/>
              </a:rPr>
              <a:t>This classroom will work on Potty Training when your child reaches 2.5 years old. We do not start potty training until this time, but the potty will be introduced, and children will be offered the chance to sit on the potty if they would like. </a:t>
            </a:r>
          </a:p>
          <a:p>
            <a:r>
              <a:rPr lang="en-US" sz="1400" dirty="0">
                <a:latin typeface="KG Love Somebody" panose="02000503000000020003" pitchFamily="2" charset="0"/>
              </a:rPr>
              <a:t>It is very important to always keep open and honest communication with us, and we promise to do the same. Brightwheels is updated when we have a moment, usually at nap time. Please know that sometimes we do get busy and may miss a thing or two, but we truly try not to. Please remember that your child’s water bottles will be send home nightly to be cleaned. </a:t>
            </a:r>
          </a:p>
          <a:p>
            <a:r>
              <a:rPr lang="en-US" sz="1400" dirty="0">
                <a:latin typeface="KG Love Somebody" panose="02000503000000020003" pitchFamily="2" charset="0"/>
              </a:rPr>
              <a:t>Students lunch boxes should be placed in their cubby, and water bottles placed in the classroom. Please remember to check your student's mailbox daily. They are located above their cubbies. Coats should be hung on the hallway hooks, under your child’s name. </a:t>
            </a:r>
          </a:p>
          <a:p>
            <a:r>
              <a:rPr lang="en-US" sz="1400" dirty="0">
                <a:latin typeface="KG Love Somebody" panose="02000503000000020003" pitchFamily="2" charset="0"/>
              </a:rPr>
              <a:t>Please visit our website for lunch ideas, health handbook, and parent handbook. These are very important to read. </a:t>
            </a:r>
          </a:p>
          <a:p>
            <a:endParaRPr lang="en-US" sz="1400" dirty="0">
              <a:latin typeface="KG Love Somebody" panose="02000503000000020003" pitchFamily="2" charset="0"/>
            </a:endParaRPr>
          </a:p>
        </p:txBody>
      </p:sp>
      <p:cxnSp>
        <p:nvCxnSpPr>
          <p:cNvPr id="8" name="Straight Connector 7"/>
          <p:cNvCxnSpPr>
            <a:cxnSpLocks/>
          </p:cNvCxnSpPr>
          <p:nvPr/>
        </p:nvCxnSpPr>
        <p:spPr>
          <a:xfrm>
            <a:off x="274319" y="547019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21649" y="5639190"/>
            <a:ext cx="3286867" cy="3289361"/>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96994" y="5639190"/>
            <a:ext cx="3222859" cy="3485570"/>
          </a:xfrm>
          <a:prstGeom prst="rect">
            <a:avLst/>
          </a:prstGeom>
          <a:noFill/>
        </p:spPr>
        <p:txBody>
          <a:bodyPr wrap="square" rtlCol="0">
            <a:spAutoFit/>
          </a:bodyPr>
          <a:lstStyle/>
          <a:p>
            <a:pPr algn="ctr"/>
            <a:r>
              <a:rPr lang="en-US" sz="1575" dirty="0">
                <a:latin typeface="KG Love Somebody" panose="02000503000000020003" pitchFamily="2" charset="0"/>
              </a:rPr>
              <a:t>SUPPLY LIST</a:t>
            </a:r>
          </a:p>
          <a:p>
            <a:pPr marL="285750" indent="-285750">
              <a:buFont typeface="Wingdings" panose="05000000000000000000" pitchFamily="2" charset="2"/>
              <a:buChar char="q"/>
            </a:pPr>
            <a:r>
              <a:rPr lang="en-US" sz="1575" dirty="0">
                <a:latin typeface="KG Love Somebody" panose="02000503000000020003" pitchFamily="2" charset="0"/>
              </a:rPr>
              <a:t>Diapers</a:t>
            </a:r>
          </a:p>
          <a:p>
            <a:pPr marL="285750" indent="-285750">
              <a:buFont typeface="Wingdings" panose="05000000000000000000" pitchFamily="2" charset="2"/>
              <a:buChar char="q"/>
            </a:pPr>
            <a:r>
              <a:rPr lang="en-US" sz="1575" dirty="0">
                <a:latin typeface="KG Love Somebody" panose="02000503000000020003" pitchFamily="2" charset="0"/>
              </a:rPr>
              <a:t>Wipes</a:t>
            </a:r>
          </a:p>
          <a:p>
            <a:pPr marL="285750" indent="-285750">
              <a:buFont typeface="Wingdings" panose="05000000000000000000" pitchFamily="2" charset="2"/>
              <a:buChar char="q"/>
            </a:pPr>
            <a:r>
              <a:rPr lang="en-US" sz="1575" dirty="0">
                <a:latin typeface="KG Love Somebody" panose="02000503000000020003" pitchFamily="2" charset="0"/>
              </a:rPr>
              <a:t>Diaper cream (if needed)</a:t>
            </a:r>
          </a:p>
          <a:p>
            <a:pPr marL="285750" indent="-285750">
              <a:buFont typeface="Wingdings" panose="05000000000000000000" pitchFamily="2" charset="2"/>
              <a:buChar char="q"/>
            </a:pPr>
            <a:r>
              <a:rPr lang="en-US" sz="1575" dirty="0">
                <a:latin typeface="KG Love Somebody" panose="02000503000000020003" pitchFamily="2" charset="0"/>
              </a:rPr>
              <a:t>2 changes of clothing</a:t>
            </a:r>
          </a:p>
          <a:p>
            <a:pPr marL="285750" indent="-285750">
              <a:buFont typeface="Wingdings" panose="05000000000000000000" pitchFamily="2" charset="2"/>
              <a:buChar char="q"/>
            </a:pPr>
            <a:r>
              <a:rPr lang="en-US" sz="1575" dirty="0">
                <a:latin typeface="KG Love Somebody" panose="02000503000000020003" pitchFamily="2" charset="0"/>
              </a:rPr>
              <a:t>Filled water bottle </a:t>
            </a:r>
          </a:p>
          <a:p>
            <a:pPr marL="285750" indent="-285750">
              <a:buFont typeface="Wingdings" panose="05000000000000000000" pitchFamily="2" charset="2"/>
              <a:buChar char="q"/>
            </a:pPr>
            <a:r>
              <a:rPr lang="en-US" sz="1575" dirty="0">
                <a:latin typeface="KG Love Somebody" panose="02000503000000020003" pitchFamily="2" charset="0"/>
              </a:rPr>
              <a:t>Blanket</a:t>
            </a:r>
          </a:p>
          <a:p>
            <a:pPr marL="285750" indent="-285750">
              <a:buFont typeface="Wingdings" panose="05000000000000000000" pitchFamily="2" charset="2"/>
              <a:buChar char="q"/>
            </a:pPr>
            <a:r>
              <a:rPr lang="en-US" sz="1575" dirty="0">
                <a:latin typeface="KG Love Somebody" panose="02000503000000020003" pitchFamily="2" charset="0"/>
              </a:rPr>
              <a:t>Crib sized sheet</a:t>
            </a:r>
          </a:p>
          <a:p>
            <a:pPr marL="285750" indent="-285750">
              <a:buFont typeface="Wingdings" panose="05000000000000000000" pitchFamily="2" charset="2"/>
              <a:buChar char="q"/>
            </a:pPr>
            <a:r>
              <a:rPr lang="en-US" sz="1575" dirty="0">
                <a:latin typeface="KG Love Somebody" panose="02000503000000020003" pitchFamily="2" charset="0"/>
              </a:rPr>
              <a:t>Pillowcase (for nap stuff)</a:t>
            </a:r>
          </a:p>
          <a:p>
            <a:pPr marL="285750" indent="-285750">
              <a:buFont typeface="Wingdings" panose="05000000000000000000" pitchFamily="2" charset="2"/>
              <a:buChar char="q"/>
            </a:pPr>
            <a:r>
              <a:rPr lang="en-US" sz="1575" dirty="0">
                <a:latin typeface="KG Love Somebody" panose="02000503000000020003" pitchFamily="2" charset="0"/>
              </a:rPr>
              <a:t>Small stuffy that fits in cubby</a:t>
            </a:r>
          </a:p>
          <a:p>
            <a:pPr marL="285750" indent="-285750">
              <a:buFont typeface="Wingdings" panose="05000000000000000000" pitchFamily="2" charset="2"/>
              <a:buChar char="q"/>
            </a:pPr>
            <a:r>
              <a:rPr lang="en-US" sz="1575" dirty="0">
                <a:latin typeface="KG Love Somebody" panose="02000503000000020003" pitchFamily="2" charset="0"/>
              </a:rPr>
              <a:t>Lunch </a:t>
            </a:r>
          </a:p>
          <a:p>
            <a:pPr marL="285750" indent="-285750">
              <a:buFont typeface="Wingdings" panose="05000000000000000000" pitchFamily="2" charset="2"/>
              <a:buChar char="q"/>
            </a:pPr>
            <a:r>
              <a:rPr lang="en-US" sz="1575" dirty="0">
                <a:latin typeface="KG Love Somebody" panose="02000503000000020003" pitchFamily="2" charset="0"/>
              </a:rPr>
              <a:t>PM snack</a:t>
            </a:r>
          </a:p>
          <a:p>
            <a:pPr marL="285750" indent="-285750">
              <a:buFont typeface="Wingdings" panose="05000000000000000000" pitchFamily="2" charset="2"/>
              <a:buChar char="q"/>
            </a:pPr>
            <a:r>
              <a:rPr lang="en-US" sz="1575" dirty="0">
                <a:latin typeface="KG Love Somebody" panose="02000503000000020003" pitchFamily="2" charset="0"/>
              </a:rPr>
              <a:t>Label ALL ITEMS!</a:t>
            </a:r>
          </a:p>
          <a:p>
            <a:pPr marL="285750" indent="-285750">
              <a:buFont typeface="Wingdings" panose="05000000000000000000" pitchFamily="2" charset="2"/>
              <a:buChar char="q"/>
            </a:pPr>
            <a:endParaRPr lang="en-US" sz="1575" dirty="0">
              <a:latin typeface="KG Love Somebody" panose="02000503000000020003" pitchFamily="2" charset="0"/>
            </a:endParaRPr>
          </a:p>
        </p:txBody>
      </p:sp>
      <p:sp>
        <p:nvSpPr>
          <p:cNvPr id="11" name="TextBox 10"/>
          <p:cNvSpPr txBox="1"/>
          <p:nvPr/>
        </p:nvSpPr>
        <p:spPr>
          <a:xfrm>
            <a:off x="3902937" y="5643545"/>
            <a:ext cx="2733414" cy="1077218"/>
          </a:xfrm>
          <a:prstGeom prst="rect">
            <a:avLst/>
          </a:prstGeom>
          <a:noFill/>
        </p:spPr>
        <p:txBody>
          <a:bodyPr wrap="square" rtlCol="0">
            <a:spAutoFit/>
          </a:bodyPr>
          <a:lstStyle/>
          <a:p>
            <a:pPr algn="ctr"/>
            <a:r>
              <a:rPr lang="en-US" sz="1600" dirty="0">
                <a:latin typeface="KG Second Chances Sketch" panose="02000000000000000000" pitchFamily="2" charset="0"/>
              </a:rPr>
              <a:t>Your child’s teachers are:</a:t>
            </a:r>
          </a:p>
          <a:p>
            <a:pPr algn="ctr"/>
            <a:r>
              <a:rPr lang="en-US" sz="1600" dirty="0">
                <a:latin typeface="KG Second Chances Sketch" panose="02000000000000000000" pitchFamily="2" charset="0"/>
              </a:rPr>
              <a:t>Christine</a:t>
            </a:r>
          </a:p>
          <a:p>
            <a:pPr algn="ctr"/>
            <a:r>
              <a:rPr lang="en-US" sz="1600" dirty="0">
                <a:latin typeface="KG Second Chances Sketch" panose="02000000000000000000" pitchFamily="2" charset="0"/>
              </a:rPr>
              <a:t>Brianna </a:t>
            </a:r>
          </a:p>
          <a:p>
            <a:pPr algn="ctr"/>
            <a:r>
              <a:rPr lang="en-US" sz="1600" dirty="0">
                <a:latin typeface="KG Second Chances Sketch" panose="02000000000000000000" pitchFamily="2" charset="0"/>
              </a:rPr>
              <a:t>PM Assistant </a:t>
            </a:r>
            <a:r>
              <a:rPr lang="en-US" sz="1600">
                <a:latin typeface="KG Second Chances Sketch" panose="02000000000000000000" pitchFamily="2" charset="0"/>
              </a:rPr>
              <a:t>MiKayla</a:t>
            </a:r>
            <a:endParaRPr lang="en-US" sz="1400" dirty="0">
              <a:latin typeface="Better Together Demo" pitchFamily="2" charset="0"/>
            </a:endParaRPr>
          </a:p>
        </p:txBody>
      </p:sp>
      <p:sp>
        <p:nvSpPr>
          <p:cNvPr id="12" name="TextBox 11">
            <a:extLst>
              <a:ext uri="{FF2B5EF4-FFF2-40B4-BE49-F238E27FC236}">
                <a16:creationId xmlns:a16="http://schemas.microsoft.com/office/drawing/2014/main" id="{907B7D5A-9ADF-4974-9452-416F6C24C765}"/>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pic>
        <p:nvPicPr>
          <p:cNvPr id="2" name="Picture 2" descr="Preschool - Tracy Unified School District">
            <a:extLst>
              <a:ext uri="{FF2B5EF4-FFF2-40B4-BE49-F238E27FC236}">
                <a16:creationId xmlns:a16="http://schemas.microsoft.com/office/drawing/2014/main" id="{E4ADDACF-EAC7-03C2-51BB-B904F13C31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253" y="6720763"/>
            <a:ext cx="3110782" cy="1972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77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1451" y="204186"/>
            <a:ext cx="6515099" cy="4011353"/>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endParaRPr lang="en-US" sz="1400" dirty="0">
              <a:solidFill>
                <a:schemeClr val="tx1"/>
              </a:solidFill>
            </a:endParaRPr>
          </a:p>
          <a:p>
            <a:pPr marL="0" indent="0" algn="ctr">
              <a:buNone/>
            </a:pPr>
            <a:endParaRPr lang="en-US" sz="1400" dirty="0">
              <a:solidFill>
                <a:schemeClr val="tx1"/>
              </a:solidFill>
            </a:endParaRPr>
          </a:p>
          <a:p>
            <a:pPr marL="0" indent="0" algn="ctr">
              <a:buNone/>
            </a:pPr>
            <a:endParaRPr lang="en-US" sz="1400" dirty="0">
              <a:solidFill>
                <a:schemeClr val="tx1"/>
              </a:solidFill>
            </a:endParaRPr>
          </a:p>
          <a:p>
            <a:pPr marL="0" indent="0" algn="ctr">
              <a:buNone/>
            </a:pPr>
            <a:r>
              <a:rPr lang="en-US" dirty="0">
                <a:solidFill>
                  <a:schemeClr val="tx1"/>
                </a:solidFill>
              </a:rPr>
              <a:t>6:30-7:30 Welcome</a:t>
            </a:r>
          </a:p>
          <a:p>
            <a:pPr marL="0" indent="0" algn="ctr">
              <a:buNone/>
            </a:pPr>
            <a:r>
              <a:rPr lang="en-US" dirty="0">
                <a:solidFill>
                  <a:schemeClr val="tx1"/>
                </a:solidFill>
              </a:rPr>
              <a:t>7:30-8:30 Free Play/ Tabletop Choices</a:t>
            </a:r>
          </a:p>
          <a:p>
            <a:pPr marL="0" indent="0" algn="ctr">
              <a:buNone/>
            </a:pPr>
            <a:r>
              <a:rPr lang="en-US" dirty="0">
                <a:solidFill>
                  <a:schemeClr val="tx1"/>
                </a:solidFill>
              </a:rPr>
              <a:t>8:30-9:00 AM Snack (school provided)</a:t>
            </a:r>
          </a:p>
          <a:p>
            <a:pPr marL="0" indent="0" algn="ctr">
              <a:buNone/>
            </a:pPr>
            <a:r>
              <a:rPr lang="en-US" dirty="0">
                <a:solidFill>
                  <a:schemeClr val="tx1"/>
                </a:solidFill>
              </a:rPr>
              <a:t>9:00-9:30 Circle Time/ Story Time</a:t>
            </a:r>
          </a:p>
          <a:p>
            <a:pPr marL="0" indent="0" algn="ctr">
              <a:buNone/>
            </a:pPr>
            <a:r>
              <a:rPr lang="en-US" dirty="0">
                <a:solidFill>
                  <a:schemeClr val="tx1"/>
                </a:solidFill>
              </a:rPr>
              <a:t>9:30-10:30 Outside</a:t>
            </a:r>
          </a:p>
          <a:p>
            <a:pPr marL="0" indent="0" algn="ctr">
              <a:buNone/>
            </a:pPr>
            <a:r>
              <a:rPr lang="en-US" dirty="0">
                <a:solidFill>
                  <a:schemeClr val="tx1"/>
                </a:solidFill>
              </a:rPr>
              <a:t>10:30-11:00 Art/ Sensory (can be outside)</a:t>
            </a:r>
          </a:p>
          <a:p>
            <a:pPr marL="0" indent="0" algn="ctr">
              <a:buNone/>
            </a:pPr>
            <a:r>
              <a:rPr lang="en-US" dirty="0">
                <a:solidFill>
                  <a:schemeClr val="tx1"/>
                </a:solidFill>
              </a:rPr>
              <a:t>11:00-11:45 Lesson Activity (can be outside)</a:t>
            </a:r>
          </a:p>
          <a:p>
            <a:pPr marL="0" indent="0" algn="ctr">
              <a:buNone/>
            </a:pPr>
            <a:r>
              <a:rPr lang="en-US" dirty="0">
                <a:solidFill>
                  <a:schemeClr val="tx1"/>
                </a:solidFill>
              </a:rPr>
              <a:t>11:45-12:30 Lunch</a:t>
            </a:r>
          </a:p>
          <a:p>
            <a:pPr marL="0" indent="0" algn="ctr">
              <a:buNone/>
            </a:pPr>
            <a:r>
              <a:rPr lang="en-US" dirty="0">
                <a:solidFill>
                  <a:schemeClr val="tx1"/>
                </a:solidFill>
              </a:rPr>
              <a:t>12:30-2:30 Nap/ Rest</a:t>
            </a:r>
          </a:p>
          <a:p>
            <a:pPr marL="0" indent="0" algn="ctr">
              <a:buNone/>
            </a:pPr>
            <a:r>
              <a:rPr lang="en-US" dirty="0">
                <a:solidFill>
                  <a:schemeClr val="tx1"/>
                </a:solidFill>
              </a:rPr>
              <a:t>2:30-3:00 PM Snack (parent provided)</a:t>
            </a:r>
          </a:p>
          <a:p>
            <a:pPr marL="0" indent="0" algn="ctr">
              <a:buNone/>
            </a:pPr>
            <a:r>
              <a:rPr lang="en-US" dirty="0">
                <a:solidFill>
                  <a:schemeClr val="tx1"/>
                </a:solidFill>
              </a:rPr>
              <a:t>3:00-4:30 Outside</a:t>
            </a:r>
          </a:p>
          <a:p>
            <a:pPr marL="0" indent="0" algn="ctr">
              <a:buNone/>
            </a:pPr>
            <a:r>
              <a:rPr lang="en-US" dirty="0">
                <a:solidFill>
                  <a:schemeClr val="tx1"/>
                </a:solidFill>
              </a:rPr>
              <a:t>4:30-5:00 Teacher Directed Activity </a:t>
            </a:r>
          </a:p>
          <a:p>
            <a:pPr marL="0" indent="0" algn="ctr">
              <a:buNone/>
            </a:pPr>
            <a:r>
              <a:rPr lang="en-US" dirty="0">
                <a:solidFill>
                  <a:schemeClr val="tx1"/>
                </a:solidFill>
              </a:rPr>
              <a:t>5:00-6:00 Free play and heading home</a:t>
            </a:r>
          </a:p>
          <a:p>
            <a:pPr algn="ctr"/>
            <a:endParaRPr lang="en-US" dirty="0"/>
          </a:p>
        </p:txBody>
      </p:sp>
      <p:sp>
        <p:nvSpPr>
          <p:cNvPr id="5" name="TextBox 4"/>
          <p:cNvSpPr txBox="1"/>
          <p:nvPr/>
        </p:nvSpPr>
        <p:spPr>
          <a:xfrm>
            <a:off x="133350" y="204186"/>
            <a:ext cx="6553199" cy="646331"/>
          </a:xfrm>
          <a:prstGeom prst="rect">
            <a:avLst/>
          </a:prstGeom>
          <a:noFill/>
        </p:spPr>
        <p:txBody>
          <a:bodyPr wrap="square" rtlCol="0">
            <a:spAutoFit/>
          </a:bodyPr>
          <a:lstStyle/>
          <a:p>
            <a:pPr marL="0" indent="0" algn="ctr">
              <a:buNone/>
            </a:pPr>
            <a:r>
              <a:rPr lang="en-US" b="1" dirty="0">
                <a:latin typeface="KG Second Chances Sketch" panose="02000000000000000000" pitchFamily="2" charset="0"/>
              </a:rPr>
              <a:t>Classroom Schedule</a:t>
            </a:r>
          </a:p>
          <a:p>
            <a:pPr algn="ctr"/>
            <a:endParaRPr lang="en-US" b="1" dirty="0">
              <a:latin typeface="KG Second Chances Sketch" panose="02000000000000000000" pitchFamily="2" charset="0"/>
            </a:endParaRPr>
          </a:p>
        </p:txBody>
      </p:sp>
      <p:sp>
        <p:nvSpPr>
          <p:cNvPr id="2" name="TextBox 1">
            <a:extLst>
              <a:ext uri="{FF2B5EF4-FFF2-40B4-BE49-F238E27FC236}">
                <a16:creationId xmlns:a16="http://schemas.microsoft.com/office/drawing/2014/main" id="{439641AA-B934-4228-B408-1E0D54D8CAB1}"/>
              </a:ext>
            </a:extLst>
          </p:cNvPr>
          <p:cNvSpPr txBox="1"/>
          <p:nvPr/>
        </p:nvSpPr>
        <p:spPr>
          <a:xfrm>
            <a:off x="152399" y="4215318"/>
            <a:ext cx="6553199" cy="2462213"/>
          </a:xfrm>
          <a:prstGeom prst="rect">
            <a:avLst/>
          </a:prstGeom>
          <a:noFill/>
        </p:spPr>
        <p:txBody>
          <a:bodyPr wrap="square" rtlCol="0">
            <a:spAutoFit/>
          </a:bodyPr>
          <a:lstStyle/>
          <a:p>
            <a:pPr algn="ctr"/>
            <a:r>
              <a:rPr lang="en-US" dirty="0">
                <a:latin typeface="KG Second Chances Sketch" panose="02000000000000000000" pitchFamily="2" charset="0"/>
              </a:rPr>
              <a:t>Things you will find in your child’s classroom:</a:t>
            </a:r>
          </a:p>
          <a:p>
            <a:pPr algn="ctr"/>
            <a:r>
              <a:rPr lang="en-US" sz="1400" dirty="0"/>
              <a:t>Creative Arts</a:t>
            </a:r>
          </a:p>
          <a:p>
            <a:pPr algn="ctr"/>
            <a:r>
              <a:rPr lang="en-US" sz="1400" dirty="0"/>
              <a:t>Math/Science</a:t>
            </a:r>
          </a:p>
          <a:p>
            <a:pPr algn="ctr"/>
            <a:r>
              <a:rPr lang="en-US" sz="1400" dirty="0"/>
              <a:t>Loose Parts</a:t>
            </a:r>
          </a:p>
          <a:p>
            <a:pPr algn="ctr"/>
            <a:r>
              <a:rPr lang="en-US" sz="1400" dirty="0"/>
              <a:t>Language/ Lit</a:t>
            </a:r>
          </a:p>
          <a:p>
            <a:pPr algn="ctr"/>
            <a:r>
              <a:rPr lang="en-US" sz="1400" dirty="0"/>
              <a:t>Dramatic Play (Based on Monthly theme)</a:t>
            </a:r>
          </a:p>
          <a:p>
            <a:pPr algn="ctr"/>
            <a:r>
              <a:rPr lang="en-US" sz="1400" dirty="0"/>
              <a:t>Recycled Play</a:t>
            </a:r>
          </a:p>
          <a:p>
            <a:pPr algn="ctr"/>
            <a:r>
              <a:rPr lang="en-US" sz="1400" dirty="0"/>
              <a:t>Sensory </a:t>
            </a:r>
          </a:p>
          <a:p>
            <a:pPr algn="ctr"/>
            <a:r>
              <a:rPr lang="en-US" sz="1400" dirty="0"/>
              <a:t>Circle time</a:t>
            </a: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sp>
        <p:nvSpPr>
          <p:cNvPr id="6" name="TextBox 5">
            <a:extLst>
              <a:ext uri="{FF2B5EF4-FFF2-40B4-BE49-F238E27FC236}">
                <a16:creationId xmlns:a16="http://schemas.microsoft.com/office/drawing/2014/main" id="{A66A4467-A057-43B1-B519-D1DA4F09624E}"/>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sp>
        <p:nvSpPr>
          <p:cNvPr id="7" name="TextBox 6">
            <a:extLst>
              <a:ext uri="{FF2B5EF4-FFF2-40B4-BE49-F238E27FC236}">
                <a16:creationId xmlns:a16="http://schemas.microsoft.com/office/drawing/2014/main" id="{A0EC115B-1449-72CE-0DDA-CCF2765D9719}"/>
              </a:ext>
            </a:extLst>
          </p:cNvPr>
          <p:cNvSpPr txBox="1"/>
          <p:nvPr/>
        </p:nvSpPr>
        <p:spPr>
          <a:xfrm>
            <a:off x="152398" y="6296986"/>
            <a:ext cx="6643609" cy="3847207"/>
          </a:xfrm>
          <a:prstGeom prst="rect">
            <a:avLst/>
          </a:prstGeom>
          <a:noFill/>
        </p:spPr>
        <p:txBody>
          <a:bodyPr wrap="square" rtlCol="0">
            <a:spAutoFit/>
          </a:bodyPr>
          <a:lstStyle/>
          <a:p>
            <a:pPr algn="ctr"/>
            <a:r>
              <a:rPr lang="en-US" dirty="0">
                <a:latin typeface="KG Second Chances Sketch" panose="02000000000000000000" pitchFamily="2" charset="0"/>
              </a:rPr>
              <a:t>Outside Expectations: </a:t>
            </a:r>
          </a:p>
          <a:p>
            <a:r>
              <a:rPr lang="en-US" sz="1600" dirty="0"/>
              <a:t>From the months of April to October we will spend a lot of </a:t>
            </a:r>
            <a:r>
              <a:rPr lang="en-US" sz="1600"/>
              <a:t>time outside (</a:t>
            </a:r>
            <a:r>
              <a:rPr lang="en-US" sz="1600" dirty="0"/>
              <a:t>weather depending). This includes snack, table time, circle, lunch. Inside will be used for bad weather. Children outside are be free to explore. Using water, sand, mud, and their imaginations. </a:t>
            </a:r>
          </a:p>
          <a:p>
            <a:r>
              <a:rPr lang="en-US" sz="1600" dirty="0"/>
              <a:t>Children are required to go outside daily, including infants. Please ensure your child has proper clothing for outside. This is a requirement by our state licensing </a:t>
            </a:r>
          </a:p>
          <a:p>
            <a:pPr lvl="1"/>
            <a:r>
              <a:rPr lang="en-US" sz="1600" dirty="0"/>
              <a:t>Infants-Waddlers: 35 degrees and higher</a:t>
            </a:r>
          </a:p>
          <a:p>
            <a:pPr lvl="1"/>
            <a:r>
              <a:rPr lang="en-US" sz="1600" dirty="0"/>
              <a:t>Young Toddlers-Older Toddlers: 30 degrees and higher</a:t>
            </a:r>
          </a:p>
          <a:p>
            <a:pPr lvl="1"/>
            <a:r>
              <a:rPr lang="en-US" sz="1600" dirty="0"/>
              <a:t>PS-PK: 25 degrees and higher</a:t>
            </a:r>
          </a:p>
          <a:p>
            <a:pPr algn="ct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cxnSp>
        <p:nvCxnSpPr>
          <p:cNvPr id="8" name="Straight Connector 7">
            <a:extLst>
              <a:ext uri="{FF2B5EF4-FFF2-40B4-BE49-F238E27FC236}">
                <a16:creationId xmlns:a16="http://schemas.microsoft.com/office/drawing/2014/main" id="{7EDE7571-141F-80E6-0D8C-67DD8CC7C4F3}"/>
              </a:ext>
            </a:extLst>
          </p:cNvPr>
          <p:cNvCxnSpPr>
            <a:cxnSpLocks/>
          </p:cNvCxnSpPr>
          <p:nvPr/>
        </p:nvCxnSpPr>
        <p:spPr>
          <a:xfrm>
            <a:off x="304801" y="624717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12ABC4FC-E654-9B61-8930-B31B75A88DB0}"/>
              </a:ext>
            </a:extLst>
          </p:cNvPr>
          <p:cNvSpPr txBox="1">
            <a:spLocks/>
          </p:cNvSpPr>
          <p:nvPr/>
        </p:nvSpPr>
        <p:spPr>
          <a:xfrm>
            <a:off x="585925" y="502919"/>
            <a:ext cx="8565363" cy="598516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94530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TotalTime>
  <Words>564</Words>
  <Application>Microsoft Office PowerPoint</Application>
  <PresentationFormat>Letter Paper (8.5x11 in)</PresentationFormat>
  <Paragraphs>59</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Better Together Demo</vt:lpstr>
      <vt:lpstr>Calibri</vt:lpstr>
      <vt:lpstr>Calibri Light</vt:lpstr>
      <vt:lpstr>KG Love Somebody</vt:lpstr>
      <vt:lpstr>KG Miss Kindergarten</vt:lpstr>
      <vt:lpstr>KG Second Chances Sketch</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Hansen</dc:creator>
  <cp:lastModifiedBy>Kay Amrock</cp:lastModifiedBy>
  <cp:revision>9</cp:revision>
  <cp:lastPrinted>2023-08-31T17:10:19Z</cp:lastPrinted>
  <dcterms:created xsi:type="dcterms:W3CDTF">2018-07-26T03:28:29Z</dcterms:created>
  <dcterms:modified xsi:type="dcterms:W3CDTF">2023-08-31T17:23:36Z</dcterms:modified>
</cp:coreProperties>
</file>