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1" r:id="rId3"/>
  </p:sldIdLst>
  <p:sldSz cx="6858000" cy="9144000" type="letter"/>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BFD8BF-E364-4F4D-865D-FE2546D137AB}" v="1" dt="2023-08-30T18:03:28.6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3" d="100"/>
          <a:sy n="83" d="100"/>
        </p:scale>
        <p:origin x="250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y Amrock" userId="9c7f9b5227637d31" providerId="LiveId" clId="{978AF44C-12E7-4167-ACEA-2907B07159C9}"/>
    <pc:docChg chg="undo custSel modSld">
      <pc:chgData name="Kay Amrock" userId="9c7f9b5227637d31" providerId="LiveId" clId="{978AF44C-12E7-4167-ACEA-2907B07159C9}" dt="2023-08-11T16:58:50.588" v="73" actId="20577"/>
      <pc:docMkLst>
        <pc:docMk/>
      </pc:docMkLst>
      <pc:sldChg chg="modSp mod">
        <pc:chgData name="Kay Amrock" userId="9c7f9b5227637d31" providerId="LiveId" clId="{978AF44C-12E7-4167-ACEA-2907B07159C9}" dt="2023-08-11T16:58:33.898" v="27" actId="1076"/>
        <pc:sldMkLst>
          <pc:docMk/>
          <pc:sldMk cId="2595774428" sldId="258"/>
        </pc:sldMkLst>
        <pc:spChg chg="mod">
          <ac:chgData name="Kay Amrock" userId="9c7f9b5227637d31" providerId="LiveId" clId="{978AF44C-12E7-4167-ACEA-2907B07159C9}" dt="2023-08-11T16:58:33.898" v="27" actId="1076"/>
          <ac:spMkLst>
            <pc:docMk/>
            <pc:sldMk cId="2595774428" sldId="258"/>
            <ac:spMk id="11" creationId="{00000000-0000-0000-0000-000000000000}"/>
          </ac:spMkLst>
        </pc:spChg>
      </pc:sldChg>
      <pc:sldChg chg="modSp mod">
        <pc:chgData name="Kay Amrock" userId="9c7f9b5227637d31" providerId="LiveId" clId="{978AF44C-12E7-4167-ACEA-2907B07159C9}" dt="2023-08-11T16:58:50.588" v="73" actId="20577"/>
        <pc:sldMkLst>
          <pc:docMk/>
          <pc:sldMk cId="1494530869" sldId="261"/>
        </pc:sldMkLst>
        <pc:spChg chg="mod">
          <ac:chgData name="Kay Amrock" userId="9c7f9b5227637d31" providerId="LiveId" clId="{978AF44C-12E7-4167-ACEA-2907B07159C9}" dt="2023-08-11T16:58:50.588" v="73" actId="20577"/>
          <ac:spMkLst>
            <pc:docMk/>
            <pc:sldMk cId="1494530869" sldId="261"/>
            <ac:spMk id="7" creationId="{A0EC115B-1449-72CE-0DDA-CCF2765D9719}"/>
          </ac:spMkLst>
        </pc:spChg>
      </pc:sldChg>
      <pc:sldChg chg="modSp mod">
        <pc:chgData name="Kay Amrock" userId="9c7f9b5227637d31" providerId="LiveId" clId="{978AF44C-12E7-4167-ACEA-2907B07159C9}" dt="2023-08-11T16:58:05.433" v="2" actId="1076"/>
        <pc:sldMkLst>
          <pc:docMk/>
          <pc:sldMk cId="1803237553" sldId="262"/>
        </pc:sldMkLst>
        <pc:spChg chg="mod">
          <ac:chgData name="Kay Amrock" userId="9c7f9b5227637d31" providerId="LiveId" clId="{978AF44C-12E7-4167-ACEA-2907B07159C9}" dt="2023-08-11T16:58:05.433" v="2" actId="1076"/>
          <ac:spMkLst>
            <pc:docMk/>
            <pc:sldMk cId="1803237553" sldId="262"/>
            <ac:spMk id="3" creationId="{E5C776D7-4B83-0090-5529-40612DCFAFB3}"/>
          </ac:spMkLst>
        </pc:spChg>
      </pc:sldChg>
    </pc:docChg>
  </pc:docChgLst>
  <pc:docChgLst>
    <pc:chgData name="Kay Amrock" userId="9c7f9b5227637d31" providerId="LiveId" clId="{02BFD8BF-E364-4F4D-865D-FE2546D137AB}"/>
    <pc:docChg chg="custSel delSld modSld">
      <pc:chgData name="Kay Amrock" userId="9c7f9b5227637d31" providerId="LiveId" clId="{02BFD8BF-E364-4F4D-865D-FE2546D137AB}" dt="2023-08-31T17:45:41.300" v="85" actId="47"/>
      <pc:docMkLst>
        <pc:docMk/>
      </pc:docMkLst>
      <pc:sldChg chg="modSp mod">
        <pc:chgData name="Kay Amrock" userId="9c7f9b5227637d31" providerId="LiveId" clId="{02BFD8BF-E364-4F4D-865D-FE2546D137AB}" dt="2023-08-30T18:06:29.504" v="76" actId="1076"/>
        <pc:sldMkLst>
          <pc:docMk/>
          <pc:sldMk cId="2595774428" sldId="258"/>
        </pc:sldMkLst>
        <pc:spChg chg="mod">
          <ac:chgData name="Kay Amrock" userId="9c7f9b5227637d31" providerId="LiveId" clId="{02BFD8BF-E364-4F4D-865D-FE2546D137AB}" dt="2023-08-30T18:06:23.466" v="74" actId="14100"/>
          <ac:spMkLst>
            <pc:docMk/>
            <pc:sldMk cId="2595774428" sldId="258"/>
            <ac:spMk id="4" creationId="{00000000-0000-0000-0000-000000000000}"/>
          </ac:spMkLst>
        </pc:spChg>
        <pc:spChg chg="mod">
          <ac:chgData name="Kay Amrock" userId="9c7f9b5227637d31" providerId="LiveId" clId="{02BFD8BF-E364-4F4D-865D-FE2546D137AB}" dt="2023-08-30T18:06:29.504" v="76" actId="1076"/>
          <ac:spMkLst>
            <pc:docMk/>
            <pc:sldMk cId="2595774428" sldId="258"/>
            <ac:spMk id="6" creationId="{00000000-0000-0000-0000-000000000000}"/>
          </ac:spMkLst>
        </pc:spChg>
        <pc:spChg chg="mod">
          <ac:chgData name="Kay Amrock" userId="9c7f9b5227637d31" providerId="LiveId" clId="{02BFD8BF-E364-4F4D-865D-FE2546D137AB}" dt="2023-08-30T18:06:06.285" v="69" actId="1076"/>
          <ac:spMkLst>
            <pc:docMk/>
            <pc:sldMk cId="2595774428" sldId="258"/>
            <ac:spMk id="9" creationId="{00000000-0000-0000-0000-000000000000}"/>
          </ac:spMkLst>
        </pc:spChg>
        <pc:spChg chg="mod">
          <ac:chgData name="Kay Amrock" userId="9c7f9b5227637d31" providerId="LiveId" clId="{02BFD8BF-E364-4F4D-865D-FE2546D137AB}" dt="2023-08-30T18:06:03.647" v="68" actId="1076"/>
          <ac:spMkLst>
            <pc:docMk/>
            <pc:sldMk cId="2595774428" sldId="258"/>
            <ac:spMk id="10" creationId="{00000000-0000-0000-0000-000000000000}"/>
          </ac:spMkLst>
        </pc:spChg>
        <pc:spChg chg="mod">
          <ac:chgData name="Kay Amrock" userId="9c7f9b5227637d31" providerId="LiveId" clId="{02BFD8BF-E364-4F4D-865D-FE2546D137AB}" dt="2023-08-30T18:03:00.429" v="11" actId="20577"/>
          <ac:spMkLst>
            <pc:docMk/>
            <pc:sldMk cId="2595774428" sldId="258"/>
            <ac:spMk id="11" creationId="{00000000-0000-0000-0000-000000000000}"/>
          </ac:spMkLst>
        </pc:spChg>
        <pc:cxnChg chg="mod">
          <ac:chgData name="Kay Amrock" userId="9c7f9b5227637d31" providerId="LiveId" clId="{02BFD8BF-E364-4F4D-865D-FE2546D137AB}" dt="2023-08-30T18:06:09.982" v="71" actId="1076"/>
          <ac:cxnSpMkLst>
            <pc:docMk/>
            <pc:sldMk cId="2595774428" sldId="258"/>
            <ac:cxnSpMk id="8" creationId="{00000000-0000-0000-0000-000000000000}"/>
          </ac:cxnSpMkLst>
        </pc:cxnChg>
      </pc:sldChg>
      <pc:sldChg chg="addSp delSp modSp mod">
        <pc:chgData name="Kay Amrock" userId="9c7f9b5227637d31" providerId="LiveId" clId="{02BFD8BF-E364-4F4D-865D-FE2546D137AB}" dt="2023-08-30T18:07:15.917" v="84" actId="1076"/>
        <pc:sldMkLst>
          <pc:docMk/>
          <pc:sldMk cId="1494530869" sldId="261"/>
        </pc:sldMkLst>
        <pc:spChg chg="del">
          <ac:chgData name="Kay Amrock" userId="9c7f9b5227637d31" providerId="LiveId" clId="{02BFD8BF-E364-4F4D-865D-FE2546D137AB}" dt="2023-08-30T18:06:53.837" v="77" actId="478"/>
          <ac:spMkLst>
            <pc:docMk/>
            <pc:sldMk cId="1494530869" sldId="261"/>
            <ac:spMk id="5" creationId="{00000000-0000-0000-0000-000000000000}"/>
          </ac:spMkLst>
        </pc:spChg>
        <pc:spChg chg="add mod">
          <ac:chgData name="Kay Amrock" userId="9c7f9b5227637d31" providerId="LiveId" clId="{02BFD8BF-E364-4F4D-865D-FE2546D137AB}" dt="2023-08-30T18:07:15.917" v="84" actId="1076"/>
          <ac:spMkLst>
            <pc:docMk/>
            <pc:sldMk cId="1494530869" sldId="261"/>
            <ac:spMk id="10" creationId="{328A2EF5-A808-EDE0-B0BA-FE68258273C1}"/>
          </ac:spMkLst>
        </pc:spChg>
      </pc:sldChg>
      <pc:sldChg chg="del">
        <pc:chgData name="Kay Amrock" userId="9c7f9b5227637d31" providerId="LiveId" clId="{02BFD8BF-E364-4F4D-865D-FE2546D137AB}" dt="2023-08-31T17:45:41.300" v="85" actId="47"/>
        <pc:sldMkLst>
          <pc:docMk/>
          <pc:sldMk cId="1803237553" sldId="26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B11BD1-51E0-4D34-A022-B3FCE10A71F0}"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501B3-67E0-4E45-BB3A-D80A0C1CFC41}" type="slidenum">
              <a:rPr lang="en-US" smtClean="0"/>
              <a:t>‹#›</a:t>
            </a:fld>
            <a:endParaRPr lang="en-US"/>
          </a:p>
        </p:txBody>
      </p:sp>
    </p:spTree>
    <p:extLst>
      <p:ext uri="{BB962C8B-B14F-4D97-AF65-F5344CB8AC3E}">
        <p14:creationId xmlns:p14="http://schemas.microsoft.com/office/powerpoint/2010/main" val="2842287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11BD1-51E0-4D34-A022-B3FCE10A71F0}"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501B3-67E0-4E45-BB3A-D80A0C1CFC41}" type="slidenum">
              <a:rPr lang="en-US" smtClean="0"/>
              <a:t>‹#›</a:t>
            </a:fld>
            <a:endParaRPr lang="en-US"/>
          </a:p>
        </p:txBody>
      </p:sp>
    </p:spTree>
    <p:extLst>
      <p:ext uri="{BB962C8B-B14F-4D97-AF65-F5344CB8AC3E}">
        <p14:creationId xmlns:p14="http://schemas.microsoft.com/office/powerpoint/2010/main" val="705763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11BD1-51E0-4D34-A022-B3FCE10A71F0}"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501B3-67E0-4E45-BB3A-D80A0C1CFC41}" type="slidenum">
              <a:rPr lang="en-US" smtClean="0"/>
              <a:t>‹#›</a:t>
            </a:fld>
            <a:endParaRPr lang="en-US"/>
          </a:p>
        </p:txBody>
      </p:sp>
    </p:spTree>
    <p:extLst>
      <p:ext uri="{BB962C8B-B14F-4D97-AF65-F5344CB8AC3E}">
        <p14:creationId xmlns:p14="http://schemas.microsoft.com/office/powerpoint/2010/main" val="2391884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11BD1-51E0-4D34-A022-B3FCE10A71F0}"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501B3-67E0-4E45-BB3A-D80A0C1CFC41}" type="slidenum">
              <a:rPr lang="en-US" smtClean="0"/>
              <a:t>‹#›</a:t>
            </a:fld>
            <a:endParaRPr lang="en-US"/>
          </a:p>
        </p:txBody>
      </p:sp>
    </p:spTree>
    <p:extLst>
      <p:ext uri="{BB962C8B-B14F-4D97-AF65-F5344CB8AC3E}">
        <p14:creationId xmlns:p14="http://schemas.microsoft.com/office/powerpoint/2010/main" val="15338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B11BD1-51E0-4D34-A022-B3FCE10A71F0}"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501B3-67E0-4E45-BB3A-D80A0C1CFC41}" type="slidenum">
              <a:rPr lang="en-US" smtClean="0"/>
              <a:t>‹#›</a:t>
            </a:fld>
            <a:endParaRPr lang="en-US"/>
          </a:p>
        </p:txBody>
      </p:sp>
    </p:spTree>
    <p:extLst>
      <p:ext uri="{BB962C8B-B14F-4D97-AF65-F5344CB8AC3E}">
        <p14:creationId xmlns:p14="http://schemas.microsoft.com/office/powerpoint/2010/main" val="2952757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B11BD1-51E0-4D34-A022-B3FCE10A71F0}" type="datetimeFigureOut">
              <a:rPr lang="en-US" smtClean="0"/>
              <a:t>8/31/2023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501B3-67E0-4E45-BB3A-D80A0C1CFC41}" type="slidenum">
              <a:rPr lang="en-US" smtClean="0"/>
              <a:t>‹#›</a:t>
            </a:fld>
            <a:endParaRPr lang="en-US"/>
          </a:p>
        </p:txBody>
      </p:sp>
    </p:spTree>
    <p:extLst>
      <p:ext uri="{BB962C8B-B14F-4D97-AF65-F5344CB8AC3E}">
        <p14:creationId xmlns:p14="http://schemas.microsoft.com/office/powerpoint/2010/main" val="76145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B11BD1-51E0-4D34-A022-B3FCE10A71F0}" type="datetimeFigureOut">
              <a:rPr lang="en-US" smtClean="0"/>
              <a:t>8/31/2023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1501B3-67E0-4E45-BB3A-D80A0C1CFC41}" type="slidenum">
              <a:rPr lang="en-US" smtClean="0"/>
              <a:t>‹#›</a:t>
            </a:fld>
            <a:endParaRPr lang="en-US"/>
          </a:p>
        </p:txBody>
      </p:sp>
    </p:spTree>
    <p:extLst>
      <p:ext uri="{BB962C8B-B14F-4D97-AF65-F5344CB8AC3E}">
        <p14:creationId xmlns:p14="http://schemas.microsoft.com/office/powerpoint/2010/main" val="196522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B11BD1-51E0-4D34-A022-B3FCE10A71F0}" type="datetimeFigureOut">
              <a:rPr lang="en-US" smtClean="0"/>
              <a:t>8/31/2023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1501B3-67E0-4E45-BB3A-D80A0C1CFC41}" type="slidenum">
              <a:rPr lang="en-US" smtClean="0"/>
              <a:t>‹#›</a:t>
            </a:fld>
            <a:endParaRPr lang="en-US"/>
          </a:p>
        </p:txBody>
      </p:sp>
    </p:spTree>
    <p:extLst>
      <p:ext uri="{BB962C8B-B14F-4D97-AF65-F5344CB8AC3E}">
        <p14:creationId xmlns:p14="http://schemas.microsoft.com/office/powerpoint/2010/main" val="1015958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B11BD1-51E0-4D34-A022-B3FCE10A71F0}" type="datetimeFigureOut">
              <a:rPr lang="en-US" smtClean="0"/>
              <a:t>8/31/2023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1501B3-67E0-4E45-BB3A-D80A0C1CFC41}" type="slidenum">
              <a:rPr lang="en-US" smtClean="0"/>
              <a:t>‹#›</a:t>
            </a:fld>
            <a:endParaRPr lang="en-US"/>
          </a:p>
        </p:txBody>
      </p:sp>
    </p:spTree>
    <p:extLst>
      <p:ext uri="{BB962C8B-B14F-4D97-AF65-F5344CB8AC3E}">
        <p14:creationId xmlns:p14="http://schemas.microsoft.com/office/powerpoint/2010/main" val="2032693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2B11BD1-51E0-4D34-A022-B3FCE10A71F0}" type="datetimeFigureOut">
              <a:rPr lang="en-US" smtClean="0"/>
              <a:t>8/31/2023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501B3-67E0-4E45-BB3A-D80A0C1CFC41}" type="slidenum">
              <a:rPr lang="en-US" smtClean="0"/>
              <a:t>‹#›</a:t>
            </a:fld>
            <a:endParaRPr lang="en-US"/>
          </a:p>
        </p:txBody>
      </p:sp>
    </p:spTree>
    <p:extLst>
      <p:ext uri="{BB962C8B-B14F-4D97-AF65-F5344CB8AC3E}">
        <p14:creationId xmlns:p14="http://schemas.microsoft.com/office/powerpoint/2010/main" val="176218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2B11BD1-51E0-4D34-A022-B3FCE10A71F0}" type="datetimeFigureOut">
              <a:rPr lang="en-US" smtClean="0"/>
              <a:t>8/31/2023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501B3-67E0-4E45-BB3A-D80A0C1CFC41}" type="slidenum">
              <a:rPr lang="en-US" smtClean="0"/>
              <a:t>‹#›</a:t>
            </a:fld>
            <a:endParaRPr lang="en-US"/>
          </a:p>
        </p:txBody>
      </p:sp>
    </p:spTree>
    <p:extLst>
      <p:ext uri="{BB962C8B-B14F-4D97-AF65-F5344CB8AC3E}">
        <p14:creationId xmlns:p14="http://schemas.microsoft.com/office/powerpoint/2010/main" val="250931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2B11BD1-51E0-4D34-A022-B3FCE10A71F0}" type="datetimeFigureOut">
              <a:rPr lang="en-US" smtClean="0"/>
              <a:t>8/31/2023</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D1501B3-67E0-4E45-BB3A-D80A0C1CFC41}" type="slidenum">
              <a:rPr lang="en-US" smtClean="0"/>
              <a:t>‹#›</a:t>
            </a:fld>
            <a:endParaRPr lang="en-US"/>
          </a:p>
        </p:txBody>
      </p:sp>
    </p:spTree>
    <p:extLst>
      <p:ext uri="{BB962C8B-B14F-4D97-AF65-F5344CB8AC3E}">
        <p14:creationId xmlns:p14="http://schemas.microsoft.com/office/powerpoint/2010/main" val="1257573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pinterest.com/pin/284993482662461261/"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7064" y="915007"/>
            <a:ext cx="6437376" cy="49317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8179" y="176464"/>
            <a:ext cx="6858000" cy="769441"/>
          </a:xfrm>
          <a:prstGeom prst="rect">
            <a:avLst/>
          </a:prstGeom>
          <a:noFill/>
        </p:spPr>
        <p:txBody>
          <a:bodyPr wrap="square" rtlCol="0">
            <a:spAutoFit/>
          </a:bodyPr>
          <a:lstStyle/>
          <a:p>
            <a:pPr algn="ctr"/>
            <a:r>
              <a:rPr lang="en-US" sz="4400" dirty="0">
                <a:latin typeface="Better Together Demo" pitchFamily="2" charset="0"/>
              </a:rPr>
              <a:t>Pre-K Welcome Letter</a:t>
            </a:r>
          </a:p>
        </p:txBody>
      </p:sp>
      <p:sp>
        <p:nvSpPr>
          <p:cNvPr id="6" name="TextBox 5"/>
          <p:cNvSpPr txBox="1"/>
          <p:nvPr/>
        </p:nvSpPr>
        <p:spPr>
          <a:xfrm>
            <a:off x="210312" y="984058"/>
            <a:ext cx="6437376" cy="5047536"/>
          </a:xfrm>
          <a:prstGeom prst="rect">
            <a:avLst/>
          </a:prstGeom>
          <a:noFill/>
        </p:spPr>
        <p:txBody>
          <a:bodyPr wrap="square" rtlCol="0">
            <a:spAutoFit/>
          </a:bodyPr>
          <a:lstStyle/>
          <a:p>
            <a:r>
              <a:rPr lang="en-US" sz="1400" dirty="0">
                <a:latin typeface="KG Love Somebody" panose="02000503000000020003" pitchFamily="2" charset="0"/>
              </a:rPr>
              <a:t>Welcome to the Pre-K classroom. We are so excited to have __________________ joining for the 2023-2024 school year. This is a very exciting time for our littles. We will be working on many hands on educational, fine motor, gross motor and teamwork activities throughout the year. </a:t>
            </a:r>
          </a:p>
          <a:p>
            <a:r>
              <a:rPr lang="en-US" sz="1400" dirty="0">
                <a:latin typeface="KG Love Somebody" panose="02000503000000020003" pitchFamily="2" charset="0"/>
              </a:rPr>
              <a:t>Children in this classroom are 4 years old. This classroom is located downstairs. We have installed an air filter system as well a dehumidifier to ensure the best air quality. We also have windows that open. </a:t>
            </a:r>
          </a:p>
          <a:p>
            <a:r>
              <a:rPr lang="en-US" sz="1400" dirty="0">
                <a:latin typeface="KG Love Somebody" panose="02000503000000020003" pitchFamily="2" charset="0"/>
              </a:rPr>
              <a:t>It is very important to always keep open and honest communication with us, and we promise to do the same. Brightwheels is updated when we have a moment, usually at nap time. Please know that sometimes we do get busy and may miss a thing or two, but we truly try not to. Your child will need a water bottle daily, please remember that your child’s water bottles will be send home nightly to be cleaned. </a:t>
            </a:r>
          </a:p>
          <a:p>
            <a:r>
              <a:rPr lang="en-US" sz="1400" dirty="0">
                <a:latin typeface="KG Love Somebody" panose="02000503000000020003" pitchFamily="2" charset="0"/>
              </a:rPr>
              <a:t>Students lunch boxes should be placed on the gray self, and water bottles placed in the basket on top of the gray shelf. Please remember to check your student’s mailbox daily located on the floor next to the coat hooks. Coats should be hung on the coat hooks, under your child’s name. Backpacks are not needed. Please bring nap items in a plastic bag and we will be sure to send it home the same way. </a:t>
            </a:r>
          </a:p>
          <a:p>
            <a:r>
              <a:rPr lang="en-US" sz="1400" dirty="0">
                <a:latin typeface="KG Love Somebody" panose="02000503000000020003" pitchFamily="2" charset="0"/>
              </a:rPr>
              <a:t>All students must arrive to class by 9:00am. The only exception is a medical appointment. If your child has an appointment, they must arrive no later than 11:00am. Your child must arrive by 8:45am to have morning snack. </a:t>
            </a:r>
          </a:p>
          <a:p>
            <a:r>
              <a:rPr lang="en-US" sz="1400" dirty="0">
                <a:latin typeface="KG Love Somebody" panose="02000503000000020003" pitchFamily="2" charset="0"/>
              </a:rPr>
              <a:t>Please visit our website for lunch ideas, health handbook, and parent handbook. These are very important to read. </a:t>
            </a:r>
          </a:p>
          <a:p>
            <a:endParaRPr lang="en-US" sz="1400" dirty="0">
              <a:latin typeface="KG Love Somebody" panose="02000503000000020003" pitchFamily="2" charset="0"/>
            </a:endParaRPr>
          </a:p>
        </p:txBody>
      </p:sp>
      <p:cxnSp>
        <p:nvCxnSpPr>
          <p:cNvPr id="8" name="Straight Connector 7"/>
          <p:cNvCxnSpPr>
            <a:cxnSpLocks/>
          </p:cNvCxnSpPr>
          <p:nvPr/>
        </p:nvCxnSpPr>
        <p:spPr>
          <a:xfrm>
            <a:off x="323940" y="5904665"/>
            <a:ext cx="621011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210312" y="5962544"/>
            <a:ext cx="3286867" cy="2589802"/>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74319" y="5962544"/>
            <a:ext cx="3222859" cy="2758447"/>
          </a:xfrm>
          <a:prstGeom prst="rect">
            <a:avLst/>
          </a:prstGeom>
          <a:noFill/>
        </p:spPr>
        <p:txBody>
          <a:bodyPr wrap="square" rtlCol="0">
            <a:spAutoFit/>
          </a:bodyPr>
          <a:lstStyle/>
          <a:p>
            <a:pPr algn="ctr"/>
            <a:r>
              <a:rPr lang="en-US" sz="1575" b="1" dirty="0">
                <a:latin typeface="KG Love Somebody" panose="02000503000000020003" pitchFamily="2" charset="0"/>
              </a:rPr>
              <a:t>Supplies </a:t>
            </a:r>
          </a:p>
          <a:p>
            <a:pPr marL="285750" indent="-285750">
              <a:buFont typeface="Wingdings" panose="05000000000000000000" pitchFamily="2" charset="2"/>
              <a:buChar char="q"/>
            </a:pPr>
            <a:r>
              <a:rPr lang="en-US" sz="1575" dirty="0">
                <a:latin typeface="KG Love Somebody" panose="02000503000000020003" pitchFamily="2" charset="0"/>
              </a:rPr>
              <a:t>2 changes of clothing</a:t>
            </a:r>
          </a:p>
          <a:p>
            <a:pPr marL="285750" indent="-285750">
              <a:buFont typeface="Wingdings" panose="05000000000000000000" pitchFamily="2" charset="2"/>
              <a:buChar char="q"/>
            </a:pPr>
            <a:r>
              <a:rPr lang="en-US" sz="1575" dirty="0">
                <a:latin typeface="KG Love Somebody" panose="02000503000000020003" pitchFamily="2" charset="0"/>
              </a:rPr>
              <a:t>Filled water bottle </a:t>
            </a:r>
          </a:p>
          <a:p>
            <a:pPr marL="285750" indent="-285750">
              <a:buFont typeface="Wingdings" panose="05000000000000000000" pitchFamily="2" charset="2"/>
              <a:buChar char="q"/>
            </a:pPr>
            <a:r>
              <a:rPr lang="en-US" sz="1575" dirty="0">
                <a:latin typeface="KG Love Somebody" panose="02000503000000020003" pitchFamily="2" charset="0"/>
              </a:rPr>
              <a:t>Blanket</a:t>
            </a:r>
          </a:p>
          <a:p>
            <a:pPr marL="285750" indent="-285750">
              <a:buFont typeface="Wingdings" panose="05000000000000000000" pitchFamily="2" charset="2"/>
              <a:buChar char="q"/>
            </a:pPr>
            <a:r>
              <a:rPr lang="en-US" sz="1575" dirty="0">
                <a:latin typeface="KG Love Somebody" panose="02000503000000020003" pitchFamily="2" charset="0"/>
              </a:rPr>
              <a:t>Crib sized sheet</a:t>
            </a:r>
          </a:p>
          <a:p>
            <a:pPr marL="285750" indent="-285750">
              <a:buFont typeface="Wingdings" panose="05000000000000000000" pitchFamily="2" charset="2"/>
              <a:buChar char="q"/>
            </a:pPr>
            <a:r>
              <a:rPr lang="en-US" sz="1575" dirty="0">
                <a:latin typeface="KG Love Somebody" panose="02000503000000020003" pitchFamily="2" charset="0"/>
              </a:rPr>
              <a:t>Pillowcase (for nap stuff)</a:t>
            </a:r>
          </a:p>
          <a:p>
            <a:pPr marL="285750" indent="-285750">
              <a:buFont typeface="Wingdings" panose="05000000000000000000" pitchFamily="2" charset="2"/>
              <a:buChar char="q"/>
            </a:pPr>
            <a:r>
              <a:rPr lang="en-US" sz="1575" dirty="0">
                <a:latin typeface="KG Love Somebody" panose="02000503000000020003" pitchFamily="2" charset="0"/>
              </a:rPr>
              <a:t>Small stuffy that fits in cubby</a:t>
            </a:r>
          </a:p>
          <a:p>
            <a:pPr marL="285750" indent="-285750">
              <a:buFont typeface="Wingdings" panose="05000000000000000000" pitchFamily="2" charset="2"/>
              <a:buChar char="q"/>
            </a:pPr>
            <a:r>
              <a:rPr lang="en-US" sz="1575" dirty="0">
                <a:latin typeface="KG Love Somebody" panose="02000503000000020003" pitchFamily="2" charset="0"/>
              </a:rPr>
              <a:t>Lunch </a:t>
            </a:r>
          </a:p>
          <a:p>
            <a:pPr marL="285750" indent="-285750">
              <a:buFont typeface="Wingdings" panose="05000000000000000000" pitchFamily="2" charset="2"/>
              <a:buChar char="q"/>
            </a:pPr>
            <a:r>
              <a:rPr lang="en-US" sz="1575" dirty="0">
                <a:latin typeface="KG Love Somebody" panose="02000503000000020003" pitchFamily="2" charset="0"/>
              </a:rPr>
              <a:t>PM snack</a:t>
            </a:r>
          </a:p>
          <a:p>
            <a:pPr marL="285750" indent="-285750">
              <a:buFont typeface="Wingdings" panose="05000000000000000000" pitchFamily="2" charset="2"/>
              <a:buChar char="q"/>
            </a:pPr>
            <a:r>
              <a:rPr lang="en-US" sz="1575" dirty="0">
                <a:latin typeface="KG Love Somebody" panose="02000503000000020003" pitchFamily="2" charset="0"/>
              </a:rPr>
              <a:t>Label ALL ITEMS!</a:t>
            </a:r>
          </a:p>
          <a:p>
            <a:pPr marL="285750" indent="-285750">
              <a:buFont typeface="Wingdings" panose="05000000000000000000" pitchFamily="2" charset="2"/>
              <a:buChar char="q"/>
            </a:pPr>
            <a:endParaRPr lang="en-US" sz="1575" dirty="0">
              <a:latin typeface="KG Love Somebody" panose="02000503000000020003" pitchFamily="2" charset="0"/>
            </a:endParaRPr>
          </a:p>
        </p:txBody>
      </p:sp>
      <p:sp>
        <p:nvSpPr>
          <p:cNvPr id="11" name="TextBox 10"/>
          <p:cNvSpPr txBox="1"/>
          <p:nvPr/>
        </p:nvSpPr>
        <p:spPr>
          <a:xfrm>
            <a:off x="3827592" y="5904807"/>
            <a:ext cx="2733414" cy="830997"/>
          </a:xfrm>
          <a:prstGeom prst="rect">
            <a:avLst/>
          </a:prstGeom>
          <a:noFill/>
        </p:spPr>
        <p:txBody>
          <a:bodyPr wrap="square" rtlCol="0">
            <a:spAutoFit/>
          </a:bodyPr>
          <a:lstStyle/>
          <a:p>
            <a:pPr algn="ctr"/>
            <a:r>
              <a:rPr lang="en-US" sz="1600" dirty="0">
                <a:latin typeface="KG Second Chances Sketch" panose="02000000000000000000" pitchFamily="2" charset="0"/>
              </a:rPr>
              <a:t>Your child’s teachers are:</a:t>
            </a:r>
          </a:p>
          <a:p>
            <a:pPr algn="ctr"/>
            <a:r>
              <a:rPr lang="en-US" sz="1600" dirty="0">
                <a:latin typeface="KG Second Chances Sketch" panose="02000000000000000000" pitchFamily="2" charset="0"/>
              </a:rPr>
              <a:t>Tracy </a:t>
            </a:r>
          </a:p>
          <a:p>
            <a:pPr algn="ctr"/>
            <a:r>
              <a:rPr lang="en-US" sz="1600" dirty="0">
                <a:latin typeface="KG Second Chances Sketch" panose="02000000000000000000" pitchFamily="2" charset="0"/>
              </a:rPr>
              <a:t>Vivian</a:t>
            </a:r>
            <a:endParaRPr lang="en-US" sz="1400" dirty="0">
              <a:latin typeface="Better Together Demo" pitchFamily="2" charset="0"/>
            </a:endParaRPr>
          </a:p>
        </p:txBody>
      </p:sp>
      <p:sp>
        <p:nvSpPr>
          <p:cNvPr id="12" name="TextBox 11">
            <a:extLst>
              <a:ext uri="{FF2B5EF4-FFF2-40B4-BE49-F238E27FC236}">
                <a16:creationId xmlns:a16="http://schemas.microsoft.com/office/drawing/2014/main" id="{907B7D5A-9ADF-4974-9452-416F6C24C765}"/>
              </a:ext>
            </a:extLst>
          </p:cNvPr>
          <p:cNvSpPr txBox="1"/>
          <p:nvPr/>
        </p:nvSpPr>
        <p:spPr>
          <a:xfrm>
            <a:off x="5169568" y="8928556"/>
            <a:ext cx="1756611" cy="215444"/>
          </a:xfrm>
          <a:prstGeom prst="rect">
            <a:avLst/>
          </a:prstGeom>
          <a:noFill/>
        </p:spPr>
        <p:txBody>
          <a:bodyPr wrap="square" rtlCol="0">
            <a:spAutoFit/>
          </a:bodyPr>
          <a:lstStyle/>
          <a:p>
            <a:r>
              <a:rPr lang="en-US" sz="800" dirty="0">
                <a:latin typeface="Calibri" panose="020F0502020204030204" pitchFamily="34" charset="0"/>
                <a:cs typeface="Calibri" panose="020F0502020204030204" pitchFamily="34" charset="0"/>
              </a:rPr>
              <a:t>©Character in the Classroom 2019</a:t>
            </a:r>
            <a:endParaRPr lang="en-US" sz="800" dirty="0"/>
          </a:p>
        </p:txBody>
      </p:sp>
      <p:pic>
        <p:nvPicPr>
          <p:cNvPr id="1030" name="Picture 6" descr="Herman W. Hesse K-8 School Pre-Kindergarten Lottery">
            <a:extLst>
              <a:ext uri="{FF2B5EF4-FFF2-40B4-BE49-F238E27FC236}">
                <a16:creationId xmlns:a16="http://schemas.microsoft.com/office/drawing/2014/main" id="{C5C59798-6B0F-809F-FB57-307134165B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02937" y="6920612"/>
            <a:ext cx="2733414" cy="1910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774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1451" y="204186"/>
            <a:ext cx="6515099" cy="4011353"/>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endParaRPr lang="en-US" sz="1400" dirty="0">
              <a:solidFill>
                <a:schemeClr val="tx1"/>
              </a:solidFill>
            </a:endParaRPr>
          </a:p>
          <a:p>
            <a:pPr marL="0" indent="0" algn="ctr">
              <a:buNone/>
            </a:pPr>
            <a:endParaRPr lang="en-US" sz="1400" dirty="0">
              <a:solidFill>
                <a:schemeClr val="tx1"/>
              </a:solidFill>
            </a:endParaRPr>
          </a:p>
          <a:p>
            <a:pPr marL="0" indent="0" algn="ctr">
              <a:buNone/>
            </a:pPr>
            <a:endParaRPr lang="en-US" sz="1400" dirty="0">
              <a:solidFill>
                <a:schemeClr val="tx1"/>
              </a:solidFill>
            </a:endParaRPr>
          </a:p>
          <a:p>
            <a:pPr algn="ctr"/>
            <a:endParaRPr lang="en-US" dirty="0"/>
          </a:p>
        </p:txBody>
      </p:sp>
      <p:sp>
        <p:nvSpPr>
          <p:cNvPr id="2" name="TextBox 1">
            <a:extLst>
              <a:ext uri="{FF2B5EF4-FFF2-40B4-BE49-F238E27FC236}">
                <a16:creationId xmlns:a16="http://schemas.microsoft.com/office/drawing/2014/main" id="{439641AA-B934-4228-B408-1E0D54D8CAB1}"/>
              </a:ext>
            </a:extLst>
          </p:cNvPr>
          <p:cNvSpPr txBox="1"/>
          <p:nvPr/>
        </p:nvSpPr>
        <p:spPr>
          <a:xfrm>
            <a:off x="152399" y="4215318"/>
            <a:ext cx="6553199" cy="2462213"/>
          </a:xfrm>
          <a:prstGeom prst="rect">
            <a:avLst/>
          </a:prstGeom>
          <a:noFill/>
        </p:spPr>
        <p:txBody>
          <a:bodyPr wrap="square" rtlCol="0">
            <a:spAutoFit/>
          </a:bodyPr>
          <a:lstStyle/>
          <a:p>
            <a:pPr algn="ctr"/>
            <a:r>
              <a:rPr lang="en-US" dirty="0">
                <a:latin typeface="KG Second Chances Sketch" panose="02000000000000000000" pitchFamily="2" charset="0"/>
              </a:rPr>
              <a:t>Things you will find in your child’s classroom:</a:t>
            </a:r>
          </a:p>
          <a:p>
            <a:pPr algn="ctr"/>
            <a:r>
              <a:rPr lang="en-US" sz="1400" dirty="0"/>
              <a:t>Creative Arts</a:t>
            </a:r>
          </a:p>
          <a:p>
            <a:pPr algn="ctr"/>
            <a:r>
              <a:rPr lang="en-US" sz="1400" dirty="0"/>
              <a:t>Math/Science</a:t>
            </a:r>
          </a:p>
          <a:p>
            <a:pPr algn="ctr"/>
            <a:r>
              <a:rPr lang="en-US" sz="1400" dirty="0"/>
              <a:t>Loose Parts</a:t>
            </a:r>
          </a:p>
          <a:p>
            <a:pPr algn="ctr"/>
            <a:r>
              <a:rPr lang="en-US" sz="1400" dirty="0"/>
              <a:t>Language/ Lit</a:t>
            </a:r>
          </a:p>
          <a:p>
            <a:pPr algn="ctr"/>
            <a:r>
              <a:rPr lang="en-US" sz="1400" dirty="0"/>
              <a:t>Dramatic Play (Based on Monthly theme)</a:t>
            </a:r>
          </a:p>
          <a:p>
            <a:pPr algn="ctr"/>
            <a:r>
              <a:rPr lang="en-US" sz="1400" dirty="0"/>
              <a:t>Recycled Play</a:t>
            </a:r>
          </a:p>
          <a:p>
            <a:pPr algn="ctr"/>
            <a:r>
              <a:rPr lang="en-US" sz="1400" dirty="0"/>
              <a:t>Sensory </a:t>
            </a:r>
          </a:p>
          <a:p>
            <a:pPr algn="ctr"/>
            <a:r>
              <a:rPr lang="en-US" sz="1400" dirty="0"/>
              <a:t>Circle time</a:t>
            </a:r>
          </a:p>
          <a:p>
            <a:pPr marL="285750" indent="-285750">
              <a:buFont typeface="Wingdings" panose="05000000000000000000" pitchFamily="2" charset="2"/>
              <a:buChar char="q"/>
            </a:pPr>
            <a:endParaRPr lang="en-US" sz="1200" dirty="0">
              <a:latin typeface="KG Miss Kindergarten" panose="02000000000000000000" pitchFamily="2" charset="0"/>
            </a:endParaRPr>
          </a:p>
          <a:p>
            <a:endParaRPr lang="en-US" sz="1200" dirty="0">
              <a:latin typeface="KG Miss Kindergarten" panose="02000000000000000000" pitchFamily="2" charset="0"/>
            </a:endParaRPr>
          </a:p>
        </p:txBody>
      </p:sp>
      <p:sp>
        <p:nvSpPr>
          <p:cNvPr id="6" name="TextBox 5">
            <a:extLst>
              <a:ext uri="{FF2B5EF4-FFF2-40B4-BE49-F238E27FC236}">
                <a16:creationId xmlns:a16="http://schemas.microsoft.com/office/drawing/2014/main" id="{A66A4467-A057-43B1-B519-D1DA4F09624E}"/>
              </a:ext>
            </a:extLst>
          </p:cNvPr>
          <p:cNvSpPr txBox="1"/>
          <p:nvPr/>
        </p:nvSpPr>
        <p:spPr>
          <a:xfrm>
            <a:off x="5169568" y="8928556"/>
            <a:ext cx="1756611" cy="215444"/>
          </a:xfrm>
          <a:prstGeom prst="rect">
            <a:avLst/>
          </a:prstGeom>
          <a:noFill/>
        </p:spPr>
        <p:txBody>
          <a:bodyPr wrap="square" rtlCol="0">
            <a:spAutoFit/>
          </a:bodyPr>
          <a:lstStyle/>
          <a:p>
            <a:r>
              <a:rPr lang="en-US" sz="800" dirty="0">
                <a:latin typeface="Calibri" panose="020F0502020204030204" pitchFamily="34" charset="0"/>
                <a:cs typeface="Calibri" panose="020F0502020204030204" pitchFamily="34" charset="0"/>
              </a:rPr>
              <a:t>©Character in the Classroom 2019</a:t>
            </a:r>
            <a:endParaRPr lang="en-US" sz="800" dirty="0"/>
          </a:p>
        </p:txBody>
      </p:sp>
      <p:sp>
        <p:nvSpPr>
          <p:cNvPr id="7" name="TextBox 6">
            <a:extLst>
              <a:ext uri="{FF2B5EF4-FFF2-40B4-BE49-F238E27FC236}">
                <a16:creationId xmlns:a16="http://schemas.microsoft.com/office/drawing/2014/main" id="{A0EC115B-1449-72CE-0DDA-CCF2765D9719}"/>
              </a:ext>
            </a:extLst>
          </p:cNvPr>
          <p:cNvSpPr txBox="1"/>
          <p:nvPr/>
        </p:nvSpPr>
        <p:spPr>
          <a:xfrm>
            <a:off x="152398" y="6296986"/>
            <a:ext cx="6643609" cy="3847207"/>
          </a:xfrm>
          <a:prstGeom prst="rect">
            <a:avLst/>
          </a:prstGeom>
          <a:noFill/>
        </p:spPr>
        <p:txBody>
          <a:bodyPr wrap="square" rtlCol="0">
            <a:spAutoFit/>
          </a:bodyPr>
          <a:lstStyle/>
          <a:p>
            <a:pPr algn="ctr"/>
            <a:r>
              <a:rPr lang="en-US" dirty="0">
                <a:latin typeface="KG Second Chances Sketch" panose="02000000000000000000" pitchFamily="2" charset="0"/>
              </a:rPr>
              <a:t>Outside Expectations: </a:t>
            </a:r>
          </a:p>
          <a:p>
            <a:r>
              <a:rPr lang="en-US" sz="1600" dirty="0"/>
              <a:t>From the months of April to October we will spend a lot of </a:t>
            </a:r>
            <a:r>
              <a:rPr lang="en-US" sz="1600"/>
              <a:t>time outside (</a:t>
            </a:r>
            <a:r>
              <a:rPr lang="en-US" sz="1600" dirty="0"/>
              <a:t>weather depending). This includes snack, table time, circle, lunch. Inside will be used for bad weather. Children outside are be free to explore. Using water, sand, mud, and their imaginations. </a:t>
            </a:r>
          </a:p>
          <a:p>
            <a:r>
              <a:rPr lang="en-US" sz="1600" dirty="0"/>
              <a:t>Children are required to go outside daily, including infants. Please ensure your child has proper clothing for outside. This is a requirement by our state licensing </a:t>
            </a:r>
          </a:p>
          <a:p>
            <a:pPr lvl="1"/>
            <a:r>
              <a:rPr lang="en-US" sz="1600" dirty="0"/>
              <a:t>Infants-Waddlers: 35 degrees and higher</a:t>
            </a:r>
          </a:p>
          <a:p>
            <a:pPr lvl="1"/>
            <a:r>
              <a:rPr lang="en-US" sz="1600" dirty="0"/>
              <a:t>Young Toddlers-Older Toddlers: 30 degrees and higher</a:t>
            </a:r>
          </a:p>
          <a:p>
            <a:pPr lvl="1"/>
            <a:r>
              <a:rPr lang="en-US" sz="1600" dirty="0"/>
              <a:t>PS-PK: 25 degrees and higher</a:t>
            </a:r>
          </a:p>
          <a:p>
            <a:pPr algn="ctr"/>
            <a:endParaRPr lang="en-US" dirty="0">
              <a:latin typeface="-apple-system"/>
              <a:hlinkClick r:id="rId2"/>
            </a:endParaRPr>
          </a:p>
          <a:p>
            <a:pPr algn="ctr"/>
            <a:endParaRPr lang="en-US" sz="2400" dirty="0">
              <a:latin typeface="KG Second Chances Sketch" panose="02000000000000000000" pitchFamily="2" charset="0"/>
            </a:endParaRPr>
          </a:p>
          <a:p>
            <a:pPr marL="285750" indent="-285750">
              <a:buFont typeface="Wingdings" panose="05000000000000000000" pitchFamily="2" charset="2"/>
              <a:buChar char="q"/>
            </a:pPr>
            <a:endParaRPr lang="en-US" sz="1200" dirty="0">
              <a:latin typeface="KG Miss Kindergarten" panose="02000000000000000000" pitchFamily="2" charset="0"/>
            </a:endParaRPr>
          </a:p>
          <a:p>
            <a:endParaRPr lang="en-US" sz="1200" dirty="0">
              <a:latin typeface="KG Miss Kindergarten" panose="02000000000000000000" pitchFamily="2" charset="0"/>
            </a:endParaRPr>
          </a:p>
        </p:txBody>
      </p:sp>
      <p:cxnSp>
        <p:nvCxnSpPr>
          <p:cNvPr id="8" name="Straight Connector 7">
            <a:extLst>
              <a:ext uri="{FF2B5EF4-FFF2-40B4-BE49-F238E27FC236}">
                <a16:creationId xmlns:a16="http://schemas.microsoft.com/office/drawing/2014/main" id="{7EDE7571-141F-80E6-0D8C-67DD8CC7C4F3}"/>
              </a:ext>
            </a:extLst>
          </p:cNvPr>
          <p:cNvCxnSpPr>
            <a:cxnSpLocks/>
          </p:cNvCxnSpPr>
          <p:nvPr/>
        </p:nvCxnSpPr>
        <p:spPr>
          <a:xfrm>
            <a:off x="304801" y="6247171"/>
            <a:ext cx="621011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ontent Placeholder 2">
            <a:extLst>
              <a:ext uri="{FF2B5EF4-FFF2-40B4-BE49-F238E27FC236}">
                <a16:creationId xmlns:a16="http://schemas.microsoft.com/office/drawing/2014/main" id="{12ABC4FC-E654-9B61-8930-B31B75A88DB0}"/>
              </a:ext>
            </a:extLst>
          </p:cNvPr>
          <p:cNvSpPr txBox="1">
            <a:spLocks/>
          </p:cNvSpPr>
          <p:nvPr/>
        </p:nvSpPr>
        <p:spPr>
          <a:xfrm>
            <a:off x="585925" y="502919"/>
            <a:ext cx="8565363" cy="5985164"/>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dirty="0"/>
          </a:p>
        </p:txBody>
      </p:sp>
      <p:sp>
        <p:nvSpPr>
          <p:cNvPr id="10" name="TextBox 9">
            <a:extLst>
              <a:ext uri="{FF2B5EF4-FFF2-40B4-BE49-F238E27FC236}">
                <a16:creationId xmlns:a16="http://schemas.microsoft.com/office/drawing/2014/main" id="{328A2EF5-A808-EDE0-B0BA-FE68258273C1}"/>
              </a:ext>
            </a:extLst>
          </p:cNvPr>
          <p:cNvSpPr txBox="1"/>
          <p:nvPr/>
        </p:nvSpPr>
        <p:spPr>
          <a:xfrm>
            <a:off x="304801" y="313471"/>
            <a:ext cx="6381748" cy="3816429"/>
          </a:xfrm>
          <a:prstGeom prst="rect">
            <a:avLst/>
          </a:prstGeom>
          <a:noFill/>
        </p:spPr>
        <p:txBody>
          <a:bodyPr wrap="square">
            <a:spAutoFit/>
          </a:bodyPr>
          <a:lstStyle/>
          <a:p>
            <a:pPr marL="0" indent="0" algn="ctr">
              <a:buNone/>
            </a:pPr>
            <a:r>
              <a:rPr lang="en-US" b="1" dirty="0">
                <a:latin typeface="KG Second Chances Sketch" panose="02000000000000000000" pitchFamily="2" charset="0"/>
              </a:rPr>
              <a:t>Classroom Schedule (winter schedule will be different)</a:t>
            </a:r>
          </a:p>
          <a:p>
            <a:pPr marL="0" indent="0" algn="ctr">
              <a:buNone/>
            </a:pPr>
            <a:r>
              <a:rPr lang="en-US" sz="1400" b="1" dirty="0">
                <a:latin typeface="KG Second Chances Sketch" panose="02000000000000000000" pitchFamily="2" charset="0"/>
              </a:rPr>
              <a:t>Welcome 6:30-7:30</a:t>
            </a:r>
          </a:p>
          <a:p>
            <a:pPr marL="0" indent="0" algn="ctr">
              <a:buNone/>
            </a:pPr>
            <a:r>
              <a:rPr lang="en-US" sz="1400" b="1" dirty="0">
                <a:latin typeface="KG Second Chances Sketch" panose="02000000000000000000" pitchFamily="2" charset="0"/>
              </a:rPr>
              <a:t>Table Choices 7:30-8:30</a:t>
            </a:r>
          </a:p>
          <a:p>
            <a:pPr marL="0" indent="0" algn="ctr">
              <a:buNone/>
            </a:pPr>
            <a:r>
              <a:rPr lang="en-US" sz="1400" b="1" dirty="0">
                <a:latin typeface="KG Second Chances Sketch" panose="02000000000000000000" pitchFamily="2" charset="0"/>
              </a:rPr>
              <a:t>AM Snack 8:30-9:00 </a:t>
            </a:r>
          </a:p>
          <a:p>
            <a:pPr marL="0" indent="0" algn="ctr">
              <a:buNone/>
            </a:pPr>
            <a:r>
              <a:rPr lang="en-US" sz="1400" b="1" dirty="0">
                <a:latin typeface="KG Second Chances Sketch" panose="02000000000000000000" pitchFamily="2" charset="0"/>
              </a:rPr>
              <a:t>Outside 9:00-9:30</a:t>
            </a:r>
          </a:p>
          <a:p>
            <a:pPr marL="0" indent="0" algn="ctr">
              <a:buNone/>
            </a:pPr>
            <a:r>
              <a:rPr lang="en-US" sz="1400" b="1" dirty="0">
                <a:latin typeface="KG Second Chances Sketch" panose="02000000000000000000" pitchFamily="2" charset="0"/>
              </a:rPr>
              <a:t>Circle 9:30-10:00</a:t>
            </a:r>
          </a:p>
          <a:p>
            <a:pPr marL="0" indent="0" algn="ctr">
              <a:buNone/>
            </a:pPr>
            <a:r>
              <a:rPr lang="en-US" sz="1400" b="1" dirty="0">
                <a:latin typeface="KG Second Chances Sketch" panose="02000000000000000000" pitchFamily="2" charset="0"/>
              </a:rPr>
              <a:t>Group Rotation 10:00-11:00</a:t>
            </a:r>
          </a:p>
          <a:p>
            <a:pPr marL="0" indent="0" algn="ctr">
              <a:buNone/>
            </a:pPr>
            <a:r>
              <a:rPr lang="en-US" sz="1400" b="1" dirty="0">
                <a:latin typeface="KG Second Chances Sketch" panose="02000000000000000000" pitchFamily="2" charset="0"/>
              </a:rPr>
              <a:t>Group lesson 11:00-11:30</a:t>
            </a:r>
          </a:p>
          <a:p>
            <a:pPr marL="0" indent="0" algn="ctr">
              <a:buNone/>
            </a:pPr>
            <a:r>
              <a:rPr lang="en-US" sz="1400" b="1" dirty="0">
                <a:latin typeface="KG Second Chances Sketch" panose="02000000000000000000" pitchFamily="2" charset="0"/>
              </a:rPr>
              <a:t>Outside 11:30-12:00</a:t>
            </a:r>
          </a:p>
          <a:p>
            <a:pPr marL="0" indent="0" algn="ctr">
              <a:buNone/>
            </a:pPr>
            <a:r>
              <a:rPr lang="en-US" sz="1400" b="1" dirty="0">
                <a:latin typeface="KG Second Chances Sketch" panose="02000000000000000000" pitchFamily="2" charset="0"/>
              </a:rPr>
              <a:t>Lunch 12:00-12:45</a:t>
            </a:r>
          </a:p>
          <a:p>
            <a:pPr marL="0" indent="0" algn="ctr">
              <a:buNone/>
            </a:pPr>
            <a:r>
              <a:rPr lang="en-US" sz="1400" b="1" dirty="0">
                <a:latin typeface="KG Second Chances Sketch" panose="02000000000000000000" pitchFamily="2" charset="0"/>
              </a:rPr>
              <a:t>Rest 12:45-2:15</a:t>
            </a:r>
          </a:p>
          <a:p>
            <a:pPr marL="0" indent="0" algn="ctr">
              <a:buNone/>
            </a:pPr>
            <a:r>
              <a:rPr lang="en-US" sz="1400" b="1" dirty="0">
                <a:latin typeface="KG Second Chances Sketch" panose="02000000000000000000" pitchFamily="2" charset="0"/>
              </a:rPr>
              <a:t>Clean up 2:15-2:30</a:t>
            </a:r>
          </a:p>
          <a:p>
            <a:pPr marL="0" indent="0" algn="ctr">
              <a:buNone/>
            </a:pPr>
            <a:r>
              <a:rPr lang="en-US" sz="1400" b="1" dirty="0">
                <a:latin typeface="KG Second Chances Sketch" panose="02000000000000000000" pitchFamily="2" charset="0"/>
              </a:rPr>
              <a:t>PM Snack 2:30-3:00</a:t>
            </a:r>
          </a:p>
          <a:p>
            <a:pPr marL="0" indent="0" algn="ctr">
              <a:buNone/>
            </a:pPr>
            <a:r>
              <a:rPr lang="en-US" sz="1400" b="1" dirty="0">
                <a:latin typeface="KG Second Chances Sketch" panose="02000000000000000000" pitchFamily="2" charset="0"/>
              </a:rPr>
              <a:t>Free Play 3:00-4:00</a:t>
            </a:r>
          </a:p>
          <a:p>
            <a:pPr marL="0" indent="0" algn="ctr">
              <a:buNone/>
            </a:pPr>
            <a:r>
              <a:rPr lang="en-US" sz="1400" b="1" dirty="0">
                <a:latin typeface="KG Second Chances Sketch" panose="02000000000000000000" pitchFamily="2" charset="0"/>
              </a:rPr>
              <a:t>Outside 4:00-5:00</a:t>
            </a:r>
          </a:p>
          <a:p>
            <a:pPr marL="0" indent="0" algn="ctr">
              <a:buNone/>
            </a:pPr>
            <a:r>
              <a:rPr lang="en-US" sz="1400" b="1" dirty="0">
                <a:latin typeface="KG Second Chances Sketch" panose="02000000000000000000" pitchFamily="2" charset="0"/>
              </a:rPr>
              <a:t>Table Choices 5:00-6:00</a:t>
            </a:r>
          </a:p>
          <a:p>
            <a:pPr marL="0" indent="0" algn="ctr">
              <a:buNone/>
            </a:pPr>
            <a:r>
              <a:rPr lang="en-US" sz="1400" b="1" dirty="0">
                <a:latin typeface="KG Second Chances Sketch" panose="02000000000000000000" pitchFamily="2" charset="0"/>
              </a:rPr>
              <a:t>All parents are asked to be here by 5:50 to be sure the building is closed by 6pm</a:t>
            </a:r>
          </a:p>
        </p:txBody>
      </p:sp>
    </p:spTree>
    <p:extLst>
      <p:ext uri="{BB962C8B-B14F-4D97-AF65-F5344CB8AC3E}">
        <p14:creationId xmlns:p14="http://schemas.microsoft.com/office/powerpoint/2010/main" val="14945308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311</TotalTime>
  <Words>583</Words>
  <Application>Microsoft Office PowerPoint</Application>
  <PresentationFormat>Letter Paper (8.5x11 in)</PresentationFormat>
  <Paragraphs>58</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-apple-system</vt:lpstr>
      <vt:lpstr>Arial</vt:lpstr>
      <vt:lpstr>Better Together Demo</vt:lpstr>
      <vt:lpstr>Calibri</vt:lpstr>
      <vt:lpstr>Calibri Light</vt:lpstr>
      <vt:lpstr>KG Love Somebody</vt:lpstr>
      <vt:lpstr>KG Miss Kindergarten</vt:lpstr>
      <vt:lpstr>KG Second Chances Sketch</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Kirsten Hansen</dc:creator>
  <cp:lastModifiedBy>Kay Amrock</cp:lastModifiedBy>
  <cp:revision>10</cp:revision>
  <cp:lastPrinted>2018-08-07T02:23:03Z</cp:lastPrinted>
  <dcterms:created xsi:type="dcterms:W3CDTF">2018-07-26T03:28:29Z</dcterms:created>
  <dcterms:modified xsi:type="dcterms:W3CDTF">2023-08-31T17:45:49Z</dcterms:modified>
</cp:coreProperties>
</file>