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1" r:id="rId3"/>
  </p:sldIdLst>
  <p:sldSz cx="6858000" cy="9144000" type="letter"/>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3" d="100"/>
          <a:sy n="83" d="100"/>
        </p:scale>
        <p:origin x="2504"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y Amrock" userId="9c7f9b5227637d31" providerId="LiveId" clId="{55F43FF6-80E4-4672-A41E-03774A77EA21}"/>
    <pc:docChg chg="custSel modSld">
      <pc:chgData name="Kay Amrock" userId="9c7f9b5227637d31" providerId="LiveId" clId="{55F43FF6-80E4-4672-A41E-03774A77EA21}" dt="2023-08-11T17:02:33.046" v="41" actId="20577"/>
      <pc:docMkLst>
        <pc:docMk/>
      </pc:docMkLst>
      <pc:sldChg chg="modSp mod">
        <pc:chgData name="Kay Amrock" userId="9c7f9b5227637d31" providerId="LiveId" clId="{55F43FF6-80E4-4672-A41E-03774A77EA21}" dt="2023-08-11T17:02:33.046" v="41" actId="20577"/>
        <pc:sldMkLst>
          <pc:docMk/>
          <pc:sldMk cId="1494530869" sldId="261"/>
        </pc:sldMkLst>
        <pc:spChg chg="mod">
          <ac:chgData name="Kay Amrock" userId="9c7f9b5227637d31" providerId="LiveId" clId="{55F43FF6-80E4-4672-A41E-03774A77EA21}" dt="2023-08-11T17:02:33.046" v="41" actId="20577"/>
          <ac:spMkLst>
            <pc:docMk/>
            <pc:sldMk cId="1494530869" sldId="261"/>
            <ac:spMk id="7" creationId="{A0EC115B-1449-72CE-0DDA-CCF2765D9719}"/>
          </ac:spMkLst>
        </pc:spChg>
      </pc:sldChg>
      <pc:sldChg chg="addSp delSp modSp mod">
        <pc:chgData name="Kay Amrock" userId="9c7f9b5227637d31" providerId="LiveId" clId="{55F43FF6-80E4-4672-A41E-03774A77EA21}" dt="2023-08-11T17:02:22.454" v="3" actId="1076"/>
        <pc:sldMkLst>
          <pc:docMk/>
          <pc:sldMk cId="1803237553" sldId="262"/>
        </pc:sldMkLst>
        <pc:spChg chg="del mod">
          <ac:chgData name="Kay Amrock" userId="9c7f9b5227637d31" providerId="LiveId" clId="{55F43FF6-80E4-4672-A41E-03774A77EA21}" dt="2023-08-11T17:02:18.888" v="1" actId="478"/>
          <ac:spMkLst>
            <pc:docMk/>
            <pc:sldMk cId="1803237553" sldId="262"/>
            <ac:spMk id="3" creationId="{E5C776D7-4B83-0090-5529-40612DCFAFB3}"/>
          </ac:spMkLst>
        </pc:spChg>
        <pc:spChg chg="add mod">
          <ac:chgData name="Kay Amrock" userId="9c7f9b5227637d31" providerId="LiveId" clId="{55F43FF6-80E4-4672-A41E-03774A77EA21}" dt="2023-08-11T17:02:22.454" v="3" actId="1076"/>
          <ac:spMkLst>
            <pc:docMk/>
            <pc:sldMk cId="1803237553" sldId="262"/>
            <ac:spMk id="4" creationId="{E5C776D7-4B83-0090-5529-40612DCFAFB3}"/>
          </ac:spMkLst>
        </pc:spChg>
      </pc:sldChg>
    </pc:docChg>
  </pc:docChgLst>
  <pc:docChgLst>
    <pc:chgData name="Kay Amrock" userId="9c7f9b5227637d31" providerId="LiveId" clId="{3A254EA8-DF2A-449D-B9EC-CFE2C274B2B9}"/>
    <pc:docChg chg="custSel delSld modSld">
      <pc:chgData name="Kay Amrock" userId="9c7f9b5227637d31" providerId="LiveId" clId="{3A254EA8-DF2A-449D-B9EC-CFE2C274B2B9}" dt="2023-08-30T18:11:37.446" v="49" actId="33524"/>
      <pc:docMkLst>
        <pc:docMk/>
      </pc:docMkLst>
      <pc:sldChg chg="modSp mod">
        <pc:chgData name="Kay Amrock" userId="9c7f9b5227637d31" providerId="LiveId" clId="{3A254EA8-DF2A-449D-B9EC-CFE2C274B2B9}" dt="2023-08-30T18:11:37.446" v="49" actId="33524"/>
        <pc:sldMkLst>
          <pc:docMk/>
          <pc:sldMk cId="2595774428" sldId="258"/>
        </pc:sldMkLst>
        <pc:spChg chg="mod">
          <ac:chgData name="Kay Amrock" userId="9c7f9b5227637d31" providerId="LiveId" clId="{3A254EA8-DF2A-449D-B9EC-CFE2C274B2B9}" dt="2023-08-30T18:11:37.446" v="49" actId="33524"/>
          <ac:spMkLst>
            <pc:docMk/>
            <pc:sldMk cId="2595774428" sldId="258"/>
            <ac:spMk id="6" creationId="{00000000-0000-0000-0000-000000000000}"/>
          </ac:spMkLst>
        </pc:spChg>
        <pc:spChg chg="mod">
          <ac:chgData name="Kay Amrock" userId="9c7f9b5227637d31" providerId="LiveId" clId="{3A254EA8-DF2A-449D-B9EC-CFE2C274B2B9}" dt="2023-08-30T18:09:07.514" v="46" actId="20577"/>
          <ac:spMkLst>
            <pc:docMk/>
            <pc:sldMk cId="2595774428" sldId="258"/>
            <ac:spMk id="11" creationId="{00000000-0000-0000-0000-000000000000}"/>
          </ac:spMkLst>
        </pc:spChg>
      </pc:sldChg>
      <pc:sldChg chg="del">
        <pc:chgData name="Kay Amrock" userId="9c7f9b5227637d31" providerId="LiveId" clId="{3A254EA8-DF2A-449D-B9EC-CFE2C274B2B9}" dt="2023-08-30T18:09:13.019" v="47" actId="2696"/>
        <pc:sldMkLst>
          <pc:docMk/>
          <pc:sldMk cId="1803237553" sldId="26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2B11BD1-51E0-4D34-A022-B3FCE10A71F0}"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1501B3-67E0-4E45-BB3A-D80A0C1CFC41}" type="slidenum">
              <a:rPr lang="en-US" smtClean="0"/>
              <a:t>‹#›</a:t>
            </a:fld>
            <a:endParaRPr lang="en-US"/>
          </a:p>
        </p:txBody>
      </p:sp>
    </p:spTree>
    <p:extLst>
      <p:ext uri="{BB962C8B-B14F-4D97-AF65-F5344CB8AC3E}">
        <p14:creationId xmlns:p14="http://schemas.microsoft.com/office/powerpoint/2010/main" val="2842287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B11BD1-51E0-4D34-A022-B3FCE10A71F0}"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1501B3-67E0-4E45-BB3A-D80A0C1CFC41}" type="slidenum">
              <a:rPr lang="en-US" smtClean="0"/>
              <a:t>‹#›</a:t>
            </a:fld>
            <a:endParaRPr lang="en-US"/>
          </a:p>
        </p:txBody>
      </p:sp>
    </p:spTree>
    <p:extLst>
      <p:ext uri="{BB962C8B-B14F-4D97-AF65-F5344CB8AC3E}">
        <p14:creationId xmlns:p14="http://schemas.microsoft.com/office/powerpoint/2010/main" val="705763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B11BD1-51E0-4D34-A022-B3FCE10A71F0}"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1501B3-67E0-4E45-BB3A-D80A0C1CFC41}" type="slidenum">
              <a:rPr lang="en-US" smtClean="0"/>
              <a:t>‹#›</a:t>
            </a:fld>
            <a:endParaRPr lang="en-US"/>
          </a:p>
        </p:txBody>
      </p:sp>
    </p:spTree>
    <p:extLst>
      <p:ext uri="{BB962C8B-B14F-4D97-AF65-F5344CB8AC3E}">
        <p14:creationId xmlns:p14="http://schemas.microsoft.com/office/powerpoint/2010/main" val="2391884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B11BD1-51E0-4D34-A022-B3FCE10A71F0}"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1501B3-67E0-4E45-BB3A-D80A0C1CFC41}" type="slidenum">
              <a:rPr lang="en-US" smtClean="0"/>
              <a:t>‹#›</a:t>
            </a:fld>
            <a:endParaRPr lang="en-US"/>
          </a:p>
        </p:txBody>
      </p:sp>
    </p:spTree>
    <p:extLst>
      <p:ext uri="{BB962C8B-B14F-4D97-AF65-F5344CB8AC3E}">
        <p14:creationId xmlns:p14="http://schemas.microsoft.com/office/powerpoint/2010/main" val="153389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B11BD1-51E0-4D34-A022-B3FCE10A71F0}"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1501B3-67E0-4E45-BB3A-D80A0C1CFC41}" type="slidenum">
              <a:rPr lang="en-US" smtClean="0"/>
              <a:t>‹#›</a:t>
            </a:fld>
            <a:endParaRPr lang="en-US"/>
          </a:p>
        </p:txBody>
      </p:sp>
    </p:spTree>
    <p:extLst>
      <p:ext uri="{BB962C8B-B14F-4D97-AF65-F5344CB8AC3E}">
        <p14:creationId xmlns:p14="http://schemas.microsoft.com/office/powerpoint/2010/main" val="2952757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2B11BD1-51E0-4D34-A022-B3FCE10A71F0}" type="datetimeFigureOut">
              <a:rPr lang="en-US" smtClean="0"/>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1501B3-67E0-4E45-BB3A-D80A0C1CFC41}" type="slidenum">
              <a:rPr lang="en-US" smtClean="0"/>
              <a:t>‹#›</a:t>
            </a:fld>
            <a:endParaRPr lang="en-US"/>
          </a:p>
        </p:txBody>
      </p:sp>
    </p:spTree>
    <p:extLst>
      <p:ext uri="{BB962C8B-B14F-4D97-AF65-F5344CB8AC3E}">
        <p14:creationId xmlns:p14="http://schemas.microsoft.com/office/powerpoint/2010/main" val="76145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2B11BD1-51E0-4D34-A022-B3FCE10A71F0}" type="datetimeFigureOut">
              <a:rPr lang="en-US" smtClean="0"/>
              <a:t>8/30/2023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1501B3-67E0-4E45-BB3A-D80A0C1CFC41}" type="slidenum">
              <a:rPr lang="en-US" smtClean="0"/>
              <a:t>‹#›</a:t>
            </a:fld>
            <a:endParaRPr lang="en-US"/>
          </a:p>
        </p:txBody>
      </p:sp>
    </p:spTree>
    <p:extLst>
      <p:ext uri="{BB962C8B-B14F-4D97-AF65-F5344CB8AC3E}">
        <p14:creationId xmlns:p14="http://schemas.microsoft.com/office/powerpoint/2010/main" val="1965226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2B11BD1-51E0-4D34-A022-B3FCE10A71F0}" type="datetimeFigureOut">
              <a:rPr lang="en-US" smtClean="0"/>
              <a:t>8/30/2023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1501B3-67E0-4E45-BB3A-D80A0C1CFC41}" type="slidenum">
              <a:rPr lang="en-US" smtClean="0"/>
              <a:t>‹#›</a:t>
            </a:fld>
            <a:endParaRPr lang="en-US"/>
          </a:p>
        </p:txBody>
      </p:sp>
    </p:spTree>
    <p:extLst>
      <p:ext uri="{BB962C8B-B14F-4D97-AF65-F5344CB8AC3E}">
        <p14:creationId xmlns:p14="http://schemas.microsoft.com/office/powerpoint/2010/main" val="1015958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B11BD1-51E0-4D34-A022-B3FCE10A71F0}" type="datetimeFigureOut">
              <a:rPr lang="en-US" smtClean="0"/>
              <a:t>8/30/2023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1501B3-67E0-4E45-BB3A-D80A0C1CFC41}" type="slidenum">
              <a:rPr lang="en-US" smtClean="0"/>
              <a:t>‹#›</a:t>
            </a:fld>
            <a:endParaRPr lang="en-US"/>
          </a:p>
        </p:txBody>
      </p:sp>
    </p:spTree>
    <p:extLst>
      <p:ext uri="{BB962C8B-B14F-4D97-AF65-F5344CB8AC3E}">
        <p14:creationId xmlns:p14="http://schemas.microsoft.com/office/powerpoint/2010/main" val="20326930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E2B11BD1-51E0-4D34-A022-B3FCE10A71F0}" type="datetimeFigureOut">
              <a:rPr lang="en-US" smtClean="0"/>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1501B3-67E0-4E45-BB3A-D80A0C1CFC41}" type="slidenum">
              <a:rPr lang="en-US" smtClean="0"/>
              <a:t>‹#›</a:t>
            </a:fld>
            <a:endParaRPr lang="en-US"/>
          </a:p>
        </p:txBody>
      </p:sp>
    </p:spTree>
    <p:extLst>
      <p:ext uri="{BB962C8B-B14F-4D97-AF65-F5344CB8AC3E}">
        <p14:creationId xmlns:p14="http://schemas.microsoft.com/office/powerpoint/2010/main" val="1762184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E2B11BD1-51E0-4D34-A022-B3FCE10A71F0}" type="datetimeFigureOut">
              <a:rPr lang="en-US" smtClean="0"/>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1501B3-67E0-4E45-BB3A-D80A0C1CFC41}" type="slidenum">
              <a:rPr lang="en-US" smtClean="0"/>
              <a:t>‹#›</a:t>
            </a:fld>
            <a:endParaRPr lang="en-US"/>
          </a:p>
        </p:txBody>
      </p:sp>
    </p:spTree>
    <p:extLst>
      <p:ext uri="{BB962C8B-B14F-4D97-AF65-F5344CB8AC3E}">
        <p14:creationId xmlns:p14="http://schemas.microsoft.com/office/powerpoint/2010/main" val="2509315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E2B11BD1-51E0-4D34-A022-B3FCE10A71F0}" type="datetimeFigureOut">
              <a:rPr lang="en-US" smtClean="0"/>
              <a:t>8/30/2023</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ED1501B3-67E0-4E45-BB3A-D80A0C1CFC41}" type="slidenum">
              <a:rPr lang="en-US" smtClean="0"/>
              <a:t>‹#›</a:t>
            </a:fld>
            <a:endParaRPr lang="en-US"/>
          </a:p>
        </p:txBody>
      </p:sp>
    </p:spTree>
    <p:extLst>
      <p:ext uri="{BB962C8B-B14F-4D97-AF65-F5344CB8AC3E}">
        <p14:creationId xmlns:p14="http://schemas.microsoft.com/office/powerpoint/2010/main" val="12575730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www.pinterest.com/pin/284993482662461261/"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0312" y="891153"/>
            <a:ext cx="6437376" cy="421872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68179" y="176464"/>
            <a:ext cx="6858000" cy="830997"/>
          </a:xfrm>
          <a:prstGeom prst="rect">
            <a:avLst/>
          </a:prstGeom>
          <a:noFill/>
        </p:spPr>
        <p:txBody>
          <a:bodyPr wrap="square" rtlCol="0">
            <a:spAutoFit/>
          </a:bodyPr>
          <a:lstStyle/>
          <a:p>
            <a:pPr algn="ctr"/>
            <a:r>
              <a:rPr lang="en-US" sz="4800" dirty="0">
                <a:latin typeface="Better Together Demo" pitchFamily="2" charset="0"/>
              </a:rPr>
              <a:t>Infant Welcome Letter</a:t>
            </a:r>
          </a:p>
        </p:txBody>
      </p:sp>
      <p:sp>
        <p:nvSpPr>
          <p:cNvPr id="6" name="TextBox 5"/>
          <p:cNvSpPr txBox="1"/>
          <p:nvPr/>
        </p:nvSpPr>
        <p:spPr>
          <a:xfrm>
            <a:off x="160691" y="911476"/>
            <a:ext cx="6437376" cy="4401205"/>
          </a:xfrm>
          <a:prstGeom prst="rect">
            <a:avLst/>
          </a:prstGeom>
          <a:noFill/>
        </p:spPr>
        <p:txBody>
          <a:bodyPr wrap="square" rtlCol="0">
            <a:spAutoFit/>
          </a:bodyPr>
          <a:lstStyle/>
          <a:p>
            <a:r>
              <a:rPr lang="en-US" sz="1400" dirty="0">
                <a:latin typeface="KG Love Somebody" panose="02000503000000020003" pitchFamily="2" charset="0"/>
              </a:rPr>
              <a:t>Welcome to the infant classroom. We are so excited to have your child _________________ joining for the 2023-2024 school year. The infant room is a great place for students to learn to trust their caregivers. In our classroom we offer your child to learn and grow at their own pace. In this classroom, children are on their own schedule. We ask that you please provide us your child’s schedule and we will do our best to follow it. Please know, that sometimes the children like to change their own schedule as they get older. So, it is very important to always keep open and honest communication with us, and we promise to do the same. Brightwheels is updated when we have a moment, but we do try to do it on demand. Please know that sometimes we do get busy with our 12 littles and may miss a thing or two, but we truly try not to. Please remember that your child’s bottles will be send home nightly to be cleaned. </a:t>
            </a:r>
          </a:p>
          <a:p>
            <a:r>
              <a:rPr lang="en-US" sz="1400" dirty="0">
                <a:latin typeface="KG Love Somebody" panose="02000503000000020003" pitchFamily="2" charset="0"/>
              </a:rPr>
              <a:t>Children who are starting to eat solids are required to have them cut in dice sized pieces. We highly encourage baby-led weaning and are here to help with any questions. Owner, Kay is also highly versed in infant feeding and happy to help. While children are with us, they will learn to self-feed starting at 8 months old. This helps build those important self help and fine motor skills. </a:t>
            </a:r>
          </a:p>
          <a:p>
            <a:r>
              <a:rPr lang="en-US" sz="1400" dirty="0">
                <a:latin typeface="KG Love Somebody" panose="02000503000000020003" pitchFamily="2" charset="0"/>
              </a:rPr>
              <a:t>Please visit our website for infant feeding information, health handbook, and parent handbook. These are very important to read. </a:t>
            </a:r>
          </a:p>
          <a:p>
            <a:endParaRPr lang="en-US" sz="1400" dirty="0">
              <a:latin typeface="KG Love Somebody" panose="02000503000000020003" pitchFamily="2" charset="0"/>
            </a:endParaRPr>
          </a:p>
        </p:txBody>
      </p:sp>
      <p:cxnSp>
        <p:nvCxnSpPr>
          <p:cNvPr id="8" name="Straight Connector 7"/>
          <p:cNvCxnSpPr>
            <a:cxnSpLocks/>
          </p:cNvCxnSpPr>
          <p:nvPr/>
        </p:nvCxnSpPr>
        <p:spPr>
          <a:xfrm>
            <a:off x="274320" y="5304972"/>
            <a:ext cx="6210119"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a:xfrm>
            <a:off x="210312" y="5643549"/>
            <a:ext cx="3286867" cy="3323987"/>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274320" y="5643545"/>
            <a:ext cx="3222859" cy="3243196"/>
          </a:xfrm>
          <a:prstGeom prst="rect">
            <a:avLst/>
          </a:prstGeom>
          <a:noFill/>
        </p:spPr>
        <p:txBody>
          <a:bodyPr wrap="square" rtlCol="0">
            <a:spAutoFit/>
          </a:bodyPr>
          <a:lstStyle/>
          <a:p>
            <a:pPr algn="ctr"/>
            <a:r>
              <a:rPr lang="en-US" sz="1575" dirty="0">
                <a:latin typeface="KG Love Somebody" panose="02000503000000020003" pitchFamily="2" charset="0"/>
              </a:rPr>
              <a:t>SUPPLY LIST</a:t>
            </a:r>
          </a:p>
          <a:p>
            <a:pPr marL="285750" indent="-285750">
              <a:buFont typeface="Wingdings" panose="05000000000000000000" pitchFamily="2" charset="2"/>
              <a:buChar char="q"/>
            </a:pPr>
            <a:r>
              <a:rPr lang="en-US" sz="1575" dirty="0">
                <a:latin typeface="KG Love Somebody" panose="02000503000000020003" pitchFamily="2" charset="0"/>
              </a:rPr>
              <a:t>Diapers</a:t>
            </a:r>
          </a:p>
          <a:p>
            <a:pPr marL="285750" indent="-285750">
              <a:buFont typeface="Wingdings" panose="05000000000000000000" pitchFamily="2" charset="2"/>
              <a:buChar char="q"/>
            </a:pPr>
            <a:r>
              <a:rPr lang="en-US" sz="1575" dirty="0">
                <a:latin typeface="KG Love Somebody" panose="02000503000000020003" pitchFamily="2" charset="0"/>
              </a:rPr>
              <a:t>Wipes</a:t>
            </a:r>
          </a:p>
          <a:p>
            <a:pPr marL="285750" indent="-285750">
              <a:buFont typeface="Wingdings" panose="05000000000000000000" pitchFamily="2" charset="2"/>
              <a:buChar char="q"/>
            </a:pPr>
            <a:r>
              <a:rPr lang="en-US" sz="1575" dirty="0">
                <a:latin typeface="KG Love Somebody" panose="02000503000000020003" pitchFamily="2" charset="0"/>
              </a:rPr>
              <a:t>Diaper cream (if needed)</a:t>
            </a:r>
          </a:p>
          <a:p>
            <a:pPr marL="285750" indent="-285750">
              <a:buFont typeface="Wingdings" panose="05000000000000000000" pitchFamily="2" charset="2"/>
              <a:buChar char="q"/>
            </a:pPr>
            <a:r>
              <a:rPr lang="en-US" sz="1575" dirty="0">
                <a:latin typeface="KG Love Somebody" panose="02000503000000020003" pitchFamily="2" charset="0"/>
              </a:rPr>
              <a:t>3 changes of clothing</a:t>
            </a:r>
          </a:p>
          <a:p>
            <a:pPr marL="285750" indent="-285750">
              <a:buFont typeface="Wingdings" panose="05000000000000000000" pitchFamily="2" charset="2"/>
              <a:buChar char="q"/>
            </a:pPr>
            <a:r>
              <a:rPr lang="en-US" sz="1575" dirty="0">
                <a:latin typeface="KG Love Somebody" panose="02000503000000020003" pitchFamily="2" charset="0"/>
              </a:rPr>
              <a:t>Enough bottles for the day, plus one additional bottle </a:t>
            </a:r>
          </a:p>
          <a:p>
            <a:pPr marL="285750" indent="-285750">
              <a:buFont typeface="Wingdings" panose="05000000000000000000" pitchFamily="2" charset="2"/>
              <a:buChar char="q"/>
            </a:pPr>
            <a:r>
              <a:rPr lang="en-US" sz="1575" dirty="0">
                <a:latin typeface="KG Love Somebody" panose="02000503000000020003" pitchFamily="2" charset="0"/>
              </a:rPr>
              <a:t>Formula/Breast milk</a:t>
            </a:r>
          </a:p>
          <a:p>
            <a:pPr marL="285750" indent="-285750">
              <a:buFont typeface="Wingdings" panose="05000000000000000000" pitchFamily="2" charset="2"/>
              <a:buChar char="q"/>
            </a:pPr>
            <a:r>
              <a:rPr lang="en-US" sz="1575" dirty="0">
                <a:latin typeface="KG Love Somebody" panose="02000503000000020003" pitchFamily="2" charset="0"/>
              </a:rPr>
              <a:t>Water (or we have filtered here)</a:t>
            </a:r>
          </a:p>
          <a:p>
            <a:pPr marL="285750" indent="-285750">
              <a:buFont typeface="Wingdings" panose="05000000000000000000" pitchFamily="2" charset="2"/>
              <a:buChar char="q"/>
            </a:pPr>
            <a:r>
              <a:rPr lang="en-US" sz="1575" dirty="0">
                <a:latin typeface="KG Love Somebody" panose="02000503000000020003" pitchFamily="2" charset="0"/>
              </a:rPr>
              <a:t>Pacifier (if needed)</a:t>
            </a:r>
          </a:p>
          <a:p>
            <a:pPr marL="285750" indent="-285750">
              <a:buFont typeface="Wingdings" panose="05000000000000000000" pitchFamily="2" charset="2"/>
              <a:buChar char="q"/>
            </a:pPr>
            <a:r>
              <a:rPr lang="en-US" sz="1575" dirty="0">
                <a:latin typeface="KG Love Somebody" panose="02000503000000020003" pitchFamily="2" charset="0"/>
              </a:rPr>
              <a:t>Sleep sack</a:t>
            </a:r>
          </a:p>
          <a:p>
            <a:pPr marL="285750" indent="-285750">
              <a:buFont typeface="Wingdings" panose="05000000000000000000" pitchFamily="2" charset="2"/>
              <a:buChar char="q"/>
            </a:pPr>
            <a:r>
              <a:rPr lang="en-US" sz="1575" dirty="0">
                <a:latin typeface="KG Love Somebody" panose="02000503000000020003" pitchFamily="2" charset="0"/>
              </a:rPr>
              <a:t>Sleep swaddle (once babies roll over they can’t be used)</a:t>
            </a:r>
          </a:p>
        </p:txBody>
      </p:sp>
      <p:sp>
        <p:nvSpPr>
          <p:cNvPr id="11" name="TextBox 10"/>
          <p:cNvSpPr txBox="1"/>
          <p:nvPr/>
        </p:nvSpPr>
        <p:spPr>
          <a:xfrm>
            <a:off x="3902937" y="5643545"/>
            <a:ext cx="2733414" cy="1077218"/>
          </a:xfrm>
          <a:prstGeom prst="rect">
            <a:avLst/>
          </a:prstGeom>
          <a:noFill/>
        </p:spPr>
        <p:txBody>
          <a:bodyPr wrap="square" rtlCol="0">
            <a:spAutoFit/>
          </a:bodyPr>
          <a:lstStyle/>
          <a:p>
            <a:pPr algn="ctr"/>
            <a:r>
              <a:rPr lang="en-US" sz="1600" dirty="0">
                <a:latin typeface="KG Second Chances Sketch" panose="02000000000000000000" pitchFamily="2" charset="0"/>
              </a:rPr>
              <a:t>Your child’s teachers are:</a:t>
            </a:r>
          </a:p>
          <a:p>
            <a:pPr algn="ctr"/>
            <a:r>
              <a:rPr lang="en-US" sz="1600" dirty="0">
                <a:latin typeface="KG Second Chances Sketch" panose="02000000000000000000" pitchFamily="2" charset="0"/>
              </a:rPr>
              <a:t>Shannon</a:t>
            </a:r>
          </a:p>
          <a:p>
            <a:pPr algn="ctr"/>
            <a:r>
              <a:rPr lang="en-US" sz="1600" dirty="0">
                <a:latin typeface="KG Second Chances Sketch" panose="02000000000000000000" pitchFamily="2" charset="0"/>
              </a:rPr>
              <a:t>Kelsey</a:t>
            </a:r>
          </a:p>
          <a:p>
            <a:pPr algn="ctr"/>
            <a:r>
              <a:rPr lang="en-US" sz="1600" dirty="0">
                <a:latin typeface="KG Second Chances Sketch" panose="02000000000000000000" pitchFamily="2" charset="0"/>
              </a:rPr>
              <a:t>PM Assistant Leo</a:t>
            </a:r>
            <a:endParaRPr lang="en-US" sz="1400" dirty="0">
              <a:latin typeface="Better Together Demo" pitchFamily="2" charset="0"/>
            </a:endParaRPr>
          </a:p>
        </p:txBody>
      </p:sp>
      <p:sp>
        <p:nvSpPr>
          <p:cNvPr id="12" name="TextBox 11">
            <a:extLst>
              <a:ext uri="{FF2B5EF4-FFF2-40B4-BE49-F238E27FC236}">
                <a16:creationId xmlns:a16="http://schemas.microsoft.com/office/drawing/2014/main" id="{907B7D5A-9ADF-4974-9452-416F6C24C765}"/>
              </a:ext>
            </a:extLst>
          </p:cNvPr>
          <p:cNvSpPr txBox="1"/>
          <p:nvPr/>
        </p:nvSpPr>
        <p:spPr>
          <a:xfrm>
            <a:off x="5169568" y="8928556"/>
            <a:ext cx="1756611" cy="215444"/>
          </a:xfrm>
          <a:prstGeom prst="rect">
            <a:avLst/>
          </a:prstGeom>
          <a:noFill/>
        </p:spPr>
        <p:txBody>
          <a:bodyPr wrap="square" rtlCol="0">
            <a:spAutoFit/>
          </a:bodyPr>
          <a:lstStyle/>
          <a:p>
            <a:r>
              <a:rPr lang="en-US" sz="800" dirty="0">
                <a:latin typeface="Calibri" panose="020F0502020204030204" pitchFamily="34" charset="0"/>
                <a:cs typeface="Calibri" panose="020F0502020204030204" pitchFamily="34" charset="0"/>
              </a:rPr>
              <a:t>©Character in the Classroom 2019</a:t>
            </a:r>
            <a:endParaRPr lang="en-US" sz="800" dirty="0"/>
          </a:p>
        </p:txBody>
      </p:sp>
      <p:pic>
        <p:nvPicPr>
          <p:cNvPr id="1026" name="Picture 2" descr="Probiotics for Infants: Everything You Need to Know">
            <a:extLst>
              <a:ext uri="{FF2B5EF4-FFF2-40B4-BE49-F238E27FC236}">
                <a16:creationId xmlns:a16="http://schemas.microsoft.com/office/drawing/2014/main" id="{315A01EC-AF76-BB33-D52E-0632CCDD847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02861" y="7074189"/>
            <a:ext cx="2733414" cy="15375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5774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171451" y="204186"/>
            <a:ext cx="6515099" cy="4011353"/>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buNone/>
            </a:pPr>
            <a:endParaRPr lang="en-US" sz="1400" dirty="0">
              <a:solidFill>
                <a:schemeClr val="tx1"/>
              </a:solidFill>
            </a:endParaRPr>
          </a:p>
          <a:p>
            <a:pPr marL="0" indent="0" algn="ctr">
              <a:buNone/>
            </a:pPr>
            <a:endParaRPr lang="en-US" sz="1400" dirty="0">
              <a:solidFill>
                <a:schemeClr val="tx1"/>
              </a:solidFill>
            </a:endParaRPr>
          </a:p>
          <a:p>
            <a:pPr marL="0" indent="0" algn="ctr">
              <a:buNone/>
            </a:pPr>
            <a:endParaRPr lang="en-US" sz="1400" dirty="0">
              <a:solidFill>
                <a:schemeClr val="tx1"/>
              </a:solidFill>
            </a:endParaRPr>
          </a:p>
          <a:p>
            <a:pPr marL="0" indent="0" algn="ctr">
              <a:buNone/>
            </a:pPr>
            <a:r>
              <a:rPr lang="en-US" sz="1400" dirty="0">
                <a:solidFill>
                  <a:schemeClr val="tx1"/>
                </a:solidFill>
              </a:rPr>
              <a:t>6:30-7:30 Welcome</a:t>
            </a:r>
          </a:p>
          <a:p>
            <a:pPr marL="0" indent="0" algn="ctr">
              <a:buNone/>
            </a:pPr>
            <a:r>
              <a:rPr lang="en-US" sz="1400" dirty="0">
                <a:solidFill>
                  <a:schemeClr val="tx1"/>
                </a:solidFill>
              </a:rPr>
              <a:t>7:30-8:00 Breakfast</a:t>
            </a:r>
          </a:p>
          <a:p>
            <a:pPr marL="0" indent="0" algn="ctr">
              <a:buNone/>
            </a:pPr>
            <a:r>
              <a:rPr lang="en-US" sz="1400" dirty="0">
                <a:solidFill>
                  <a:schemeClr val="tx1"/>
                </a:solidFill>
              </a:rPr>
              <a:t>8:00-8:30 Diaper Changes</a:t>
            </a:r>
          </a:p>
          <a:p>
            <a:pPr marL="0" indent="0" algn="ctr">
              <a:buNone/>
            </a:pPr>
            <a:r>
              <a:rPr lang="en-US" sz="1400" dirty="0">
                <a:solidFill>
                  <a:schemeClr val="tx1"/>
                </a:solidFill>
              </a:rPr>
              <a:t>8:30-9:30 Free-Play, tummy time, stories9:30-10:30 AM Walk/ Lawn</a:t>
            </a:r>
          </a:p>
          <a:p>
            <a:pPr marL="0" indent="0" algn="ctr">
              <a:buNone/>
            </a:pPr>
            <a:r>
              <a:rPr lang="en-US" sz="1400" dirty="0">
                <a:solidFill>
                  <a:schemeClr val="tx1"/>
                </a:solidFill>
              </a:rPr>
              <a:t>10:30-11:00 Diaper Changes</a:t>
            </a:r>
          </a:p>
          <a:p>
            <a:pPr marL="0" indent="0" algn="ctr">
              <a:buNone/>
            </a:pPr>
            <a:r>
              <a:rPr lang="en-US" sz="1400" dirty="0">
                <a:solidFill>
                  <a:schemeClr val="tx1"/>
                </a:solidFill>
              </a:rPr>
              <a:t>11:00 Nap for older students over 6 months</a:t>
            </a:r>
          </a:p>
          <a:p>
            <a:pPr marL="0" indent="0" algn="ctr">
              <a:buNone/>
            </a:pPr>
            <a:r>
              <a:rPr lang="en-US" sz="1400" dirty="0">
                <a:solidFill>
                  <a:schemeClr val="tx1"/>
                </a:solidFill>
              </a:rPr>
              <a:t>11:00-12:00 Free-Play sensory</a:t>
            </a:r>
          </a:p>
          <a:p>
            <a:pPr marL="0" indent="0" algn="ctr">
              <a:buNone/>
            </a:pPr>
            <a:r>
              <a:rPr lang="en-US" sz="1400" dirty="0">
                <a:solidFill>
                  <a:schemeClr val="tx1"/>
                </a:solidFill>
              </a:rPr>
              <a:t>12:00-12:30 Diapers</a:t>
            </a:r>
          </a:p>
          <a:p>
            <a:pPr marL="0" indent="0" algn="ctr">
              <a:buNone/>
            </a:pPr>
            <a:r>
              <a:rPr lang="en-US" sz="1400" dirty="0">
                <a:solidFill>
                  <a:schemeClr val="tx1"/>
                </a:solidFill>
              </a:rPr>
              <a:t>12:30-1:00 Lunch time</a:t>
            </a:r>
          </a:p>
          <a:p>
            <a:pPr marL="0" indent="0" algn="ctr">
              <a:buNone/>
            </a:pPr>
            <a:r>
              <a:rPr lang="en-US" sz="1400" dirty="0">
                <a:solidFill>
                  <a:schemeClr val="tx1"/>
                </a:solidFill>
              </a:rPr>
              <a:t>1:00-2:00 Outside</a:t>
            </a:r>
          </a:p>
          <a:p>
            <a:pPr marL="0" indent="0" algn="ctr">
              <a:buNone/>
            </a:pPr>
            <a:r>
              <a:rPr lang="en-US" sz="1400" dirty="0">
                <a:solidFill>
                  <a:schemeClr val="tx1"/>
                </a:solidFill>
              </a:rPr>
              <a:t>2:00-2:30 Diaper Changes</a:t>
            </a:r>
          </a:p>
          <a:p>
            <a:pPr marL="0" indent="0" algn="ctr">
              <a:buNone/>
            </a:pPr>
            <a:r>
              <a:rPr lang="en-US" sz="1400" dirty="0">
                <a:solidFill>
                  <a:schemeClr val="tx1"/>
                </a:solidFill>
              </a:rPr>
              <a:t>2:00 Nap for older students over 6 months</a:t>
            </a:r>
          </a:p>
          <a:p>
            <a:pPr marL="0" indent="0" algn="ctr">
              <a:buNone/>
            </a:pPr>
            <a:r>
              <a:rPr lang="en-US" sz="1400" dirty="0">
                <a:solidFill>
                  <a:schemeClr val="tx1"/>
                </a:solidFill>
              </a:rPr>
              <a:t>2:30-3:00 Art</a:t>
            </a:r>
          </a:p>
          <a:p>
            <a:pPr marL="0" indent="0" algn="ctr">
              <a:buNone/>
            </a:pPr>
            <a:r>
              <a:rPr lang="en-US" sz="1400" dirty="0">
                <a:solidFill>
                  <a:schemeClr val="tx1"/>
                </a:solidFill>
              </a:rPr>
              <a:t>3:00-4:00 Outside</a:t>
            </a:r>
          </a:p>
          <a:p>
            <a:pPr marL="0" indent="0" algn="ctr">
              <a:buNone/>
            </a:pPr>
            <a:r>
              <a:rPr lang="en-US" sz="1400" dirty="0">
                <a:solidFill>
                  <a:schemeClr val="tx1"/>
                </a:solidFill>
              </a:rPr>
              <a:t>4:00-4:30 Diapers</a:t>
            </a:r>
          </a:p>
          <a:p>
            <a:pPr marL="0" indent="0" algn="ctr">
              <a:buNone/>
            </a:pPr>
            <a:r>
              <a:rPr lang="en-US" sz="1400" dirty="0">
                <a:solidFill>
                  <a:schemeClr val="tx1"/>
                </a:solidFill>
              </a:rPr>
              <a:t>4:30-5:30 Free-play</a:t>
            </a:r>
          </a:p>
          <a:p>
            <a:pPr marL="0" indent="0" algn="ctr">
              <a:buNone/>
            </a:pPr>
            <a:r>
              <a:rPr lang="en-US" sz="1400" dirty="0">
                <a:solidFill>
                  <a:schemeClr val="tx1"/>
                </a:solidFill>
              </a:rPr>
              <a:t>5:30-6:00 Combine and heading home</a:t>
            </a:r>
          </a:p>
          <a:p>
            <a:pPr algn="ctr"/>
            <a:endParaRPr lang="en-US" dirty="0"/>
          </a:p>
        </p:txBody>
      </p:sp>
      <p:sp>
        <p:nvSpPr>
          <p:cNvPr id="5" name="TextBox 4"/>
          <p:cNvSpPr txBox="1"/>
          <p:nvPr/>
        </p:nvSpPr>
        <p:spPr>
          <a:xfrm>
            <a:off x="133350" y="204186"/>
            <a:ext cx="6553199" cy="646331"/>
          </a:xfrm>
          <a:prstGeom prst="rect">
            <a:avLst/>
          </a:prstGeom>
          <a:noFill/>
        </p:spPr>
        <p:txBody>
          <a:bodyPr wrap="square" rtlCol="0">
            <a:spAutoFit/>
          </a:bodyPr>
          <a:lstStyle/>
          <a:p>
            <a:pPr marL="0" indent="0" algn="ctr">
              <a:buNone/>
            </a:pPr>
            <a:r>
              <a:rPr lang="en-US" b="1" dirty="0">
                <a:latin typeface="KG Second Chances Sketch" panose="02000000000000000000" pitchFamily="2" charset="0"/>
              </a:rPr>
              <a:t>Classroom Schedule Example</a:t>
            </a:r>
          </a:p>
          <a:p>
            <a:pPr algn="ctr"/>
            <a:endParaRPr lang="en-US" b="1" dirty="0">
              <a:latin typeface="KG Second Chances Sketch" panose="02000000000000000000" pitchFamily="2" charset="0"/>
            </a:endParaRPr>
          </a:p>
        </p:txBody>
      </p:sp>
      <p:sp>
        <p:nvSpPr>
          <p:cNvPr id="2" name="TextBox 1">
            <a:extLst>
              <a:ext uri="{FF2B5EF4-FFF2-40B4-BE49-F238E27FC236}">
                <a16:creationId xmlns:a16="http://schemas.microsoft.com/office/drawing/2014/main" id="{439641AA-B934-4228-B408-1E0D54D8CAB1}"/>
              </a:ext>
            </a:extLst>
          </p:cNvPr>
          <p:cNvSpPr txBox="1"/>
          <p:nvPr/>
        </p:nvSpPr>
        <p:spPr>
          <a:xfrm>
            <a:off x="152399" y="4215318"/>
            <a:ext cx="6553199" cy="2400657"/>
          </a:xfrm>
          <a:prstGeom prst="rect">
            <a:avLst/>
          </a:prstGeom>
          <a:noFill/>
        </p:spPr>
        <p:txBody>
          <a:bodyPr wrap="square" rtlCol="0">
            <a:spAutoFit/>
          </a:bodyPr>
          <a:lstStyle/>
          <a:p>
            <a:pPr algn="ctr"/>
            <a:r>
              <a:rPr lang="en-US" dirty="0">
                <a:latin typeface="KG Second Chances Sketch" panose="02000000000000000000" pitchFamily="2" charset="0"/>
              </a:rPr>
              <a:t>Things you will find in your child’s classroom:</a:t>
            </a:r>
          </a:p>
          <a:p>
            <a:pPr algn="ctr"/>
            <a:r>
              <a:rPr lang="en-US" dirty="0">
                <a:latin typeface="KG Second Chances Sketch" panose="02000000000000000000" pitchFamily="2" charset="0"/>
              </a:rPr>
              <a:t>Bouncy seat</a:t>
            </a:r>
          </a:p>
          <a:p>
            <a:pPr algn="ctr"/>
            <a:r>
              <a:rPr lang="en-US" dirty="0">
                <a:latin typeface="KG Second Chances Sketch" panose="02000000000000000000" pitchFamily="2" charset="0"/>
              </a:rPr>
              <a:t>Floor Swing</a:t>
            </a:r>
          </a:p>
          <a:p>
            <a:pPr algn="ctr"/>
            <a:r>
              <a:rPr lang="en-US" dirty="0">
                <a:latin typeface="KG Second Chances Sketch" panose="02000000000000000000" pitchFamily="2" charset="0"/>
              </a:rPr>
              <a:t>Highchairs</a:t>
            </a:r>
          </a:p>
          <a:p>
            <a:pPr algn="ctr"/>
            <a:r>
              <a:rPr lang="en-US" dirty="0">
                <a:latin typeface="KG Second Chances Sketch" panose="02000000000000000000" pitchFamily="2" charset="0"/>
              </a:rPr>
              <a:t>Cribs</a:t>
            </a:r>
          </a:p>
          <a:p>
            <a:pPr algn="ctr"/>
            <a:r>
              <a:rPr lang="en-US" dirty="0">
                <a:latin typeface="KG Second Chances Sketch" panose="02000000000000000000" pitchFamily="2" charset="0"/>
              </a:rPr>
              <a:t>Fine and Gross motor toys</a:t>
            </a:r>
          </a:p>
          <a:p>
            <a:pPr algn="ctr"/>
            <a:r>
              <a:rPr lang="en-US" dirty="0">
                <a:latin typeface="KG Second Chances Sketch" panose="02000000000000000000" pitchFamily="2" charset="0"/>
              </a:rPr>
              <a:t>Teethers</a:t>
            </a:r>
          </a:p>
          <a:p>
            <a:pPr marL="285750" indent="-285750">
              <a:buFont typeface="Wingdings" panose="05000000000000000000" pitchFamily="2" charset="2"/>
              <a:buChar char="q"/>
            </a:pPr>
            <a:endParaRPr lang="en-US" sz="1200" dirty="0">
              <a:latin typeface="KG Miss Kindergarten" panose="02000000000000000000" pitchFamily="2" charset="0"/>
            </a:endParaRPr>
          </a:p>
          <a:p>
            <a:endParaRPr lang="en-US" sz="1200" dirty="0">
              <a:latin typeface="KG Miss Kindergarten" panose="02000000000000000000" pitchFamily="2" charset="0"/>
            </a:endParaRPr>
          </a:p>
        </p:txBody>
      </p:sp>
      <p:sp>
        <p:nvSpPr>
          <p:cNvPr id="6" name="TextBox 5">
            <a:extLst>
              <a:ext uri="{FF2B5EF4-FFF2-40B4-BE49-F238E27FC236}">
                <a16:creationId xmlns:a16="http://schemas.microsoft.com/office/drawing/2014/main" id="{A66A4467-A057-43B1-B519-D1DA4F09624E}"/>
              </a:ext>
            </a:extLst>
          </p:cNvPr>
          <p:cNvSpPr txBox="1"/>
          <p:nvPr/>
        </p:nvSpPr>
        <p:spPr>
          <a:xfrm>
            <a:off x="5169568" y="8928556"/>
            <a:ext cx="1756611" cy="215444"/>
          </a:xfrm>
          <a:prstGeom prst="rect">
            <a:avLst/>
          </a:prstGeom>
          <a:noFill/>
        </p:spPr>
        <p:txBody>
          <a:bodyPr wrap="square" rtlCol="0">
            <a:spAutoFit/>
          </a:bodyPr>
          <a:lstStyle/>
          <a:p>
            <a:r>
              <a:rPr lang="en-US" sz="800" dirty="0">
                <a:latin typeface="Calibri" panose="020F0502020204030204" pitchFamily="34" charset="0"/>
                <a:cs typeface="Calibri" panose="020F0502020204030204" pitchFamily="34" charset="0"/>
              </a:rPr>
              <a:t>©Character in the Classroom 2019</a:t>
            </a:r>
            <a:endParaRPr lang="en-US" sz="800" dirty="0"/>
          </a:p>
        </p:txBody>
      </p:sp>
      <p:sp>
        <p:nvSpPr>
          <p:cNvPr id="7" name="TextBox 6">
            <a:extLst>
              <a:ext uri="{FF2B5EF4-FFF2-40B4-BE49-F238E27FC236}">
                <a16:creationId xmlns:a16="http://schemas.microsoft.com/office/drawing/2014/main" id="{A0EC115B-1449-72CE-0DDA-CCF2765D9719}"/>
              </a:ext>
            </a:extLst>
          </p:cNvPr>
          <p:cNvSpPr txBox="1"/>
          <p:nvPr/>
        </p:nvSpPr>
        <p:spPr>
          <a:xfrm>
            <a:off x="152398" y="6296986"/>
            <a:ext cx="6643609" cy="3847207"/>
          </a:xfrm>
          <a:prstGeom prst="rect">
            <a:avLst/>
          </a:prstGeom>
          <a:noFill/>
        </p:spPr>
        <p:txBody>
          <a:bodyPr wrap="square" rtlCol="0">
            <a:spAutoFit/>
          </a:bodyPr>
          <a:lstStyle/>
          <a:p>
            <a:pPr algn="ctr"/>
            <a:r>
              <a:rPr lang="en-US" dirty="0">
                <a:latin typeface="KG Second Chances Sketch" panose="02000000000000000000" pitchFamily="2" charset="0"/>
              </a:rPr>
              <a:t>Outside Expectations: </a:t>
            </a:r>
          </a:p>
          <a:p>
            <a:r>
              <a:rPr lang="en-US" sz="1600" dirty="0"/>
              <a:t>From the months of April to October we will spend a lot of time outside (weather depending). This includes snack, table time, circle, lunch. Inside will be used for bad weather. Children outside are be free to explore. Using water, sand, mud, and their imaginations. </a:t>
            </a:r>
          </a:p>
          <a:p>
            <a:r>
              <a:rPr lang="en-US" sz="1600" dirty="0"/>
              <a:t>Children are required to go outside daily, including infants. Please ensure your child has proper clothing for outside. This is a requirement by our state licensing </a:t>
            </a:r>
          </a:p>
          <a:p>
            <a:pPr lvl="1"/>
            <a:r>
              <a:rPr lang="en-US" sz="1600" dirty="0"/>
              <a:t>Infants-Waddlers: 35 degrees and higher</a:t>
            </a:r>
          </a:p>
          <a:p>
            <a:pPr lvl="1"/>
            <a:r>
              <a:rPr lang="en-US" sz="1600" dirty="0"/>
              <a:t>Young Toddlers-Older Toddlers: 30 degrees and higher</a:t>
            </a:r>
          </a:p>
          <a:p>
            <a:pPr lvl="1"/>
            <a:r>
              <a:rPr lang="en-US" sz="1600" dirty="0"/>
              <a:t>PS-PK: 25 degrees and higher</a:t>
            </a:r>
          </a:p>
          <a:p>
            <a:pPr algn="ctr"/>
            <a:endParaRPr lang="en-US" dirty="0">
              <a:latin typeface="-apple-system"/>
              <a:hlinkClick r:id="rId2"/>
            </a:endParaRPr>
          </a:p>
          <a:p>
            <a:pPr algn="ctr"/>
            <a:endParaRPr lang="en-US" sz="2400" dirty="0">
              <a:latin typeface="KG Second Chances Sketch" panose="02000000000000000000" pitchFamily="2" charset="0"/>
            </a:endParaRPr>
          </a:p>
          <a:p>
            <a:pPr marL="285750" indent="-285750">
              <a:buFont typeface="Wingdings" panose="05000000000000000000" pitchFamily="2" charset="2"/>
              <a:buChar char="q"/>
            </a:pPr>
            <a:endParaRPr lang="en-US" sz="1200" dirty="0">
              <a:latin typeface="KG Miss Kindergarten" panose="02000000000000000000" pitchFamily="2" charset="0"/>
            </a:endParaRPr>
          </a:p>
          <a:p>
            <a:endParaRPr lang="en-US" sz="1200" dirty="0">
              <a:latin typeface="KG Miss Kindergarten" panose="02000000000000000000" pitchFamily="2" charset="0"/>
            </a:endParaRPr>
          </a:p>
        </p:txBody>
      </p:sp>
      <p:cxnSp>
        <p:nvCxnSpPr>
          <p:cNvPr id="8" name="Straight Connector 7">
            <a:extLst>
              <a:ext uri="{FF2B5EF4-FFF2-40B4-BE49-F238E27FC236}">
                <a16:creationId xmlns:a16="http://schemas.microsoft.com/office/drawing/2014/main" id="{7EDE7571-141F-80E6-0D8C-67DD8CC7C4F3}"/>
              </a:ext>
            </a:extLst>
          </p:cNvPr>
          <p:cNvCxnSpPr>
            <a:cxnSpLocks/>
          </p:cNvCxnSpPr>
          <p:nvPr/>
        </p:nvCxnSpPr>
        <p:spPr>
          <a:xfrm>
            <a:off x="304801" y="6247171"/>
            <a:ext cx="6210119"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Content Placeholder 2">
            <a:extLst>
              <a:ext uri="{FF2B5EF4-FFF2-40B4-BE49-F238E27FC236}">
                <a16:creationId xmlns:a16="http://schemas.microsoft.com/office/drawing/2014/main" id="{12ABC4FC-E654-9B61-8930-B31B75A88DB0}"/>
              </a:ext>
            </a:extLst>
          </p:cNvPr>
          <p:cNvSpPr txBox="1">
            <a:spLocks/>
          </p:cNvSpPr>
          <p:nvPr/>
        </p:nvSpPr>
        <p:spPr>
          <a:xfrm>
            <a:off x="585925" y="502919"/>
            <a:ext cx="8565363" cy="5985164"/>
          </a:xfrm>
          <a:prstGeom prst="rect">
            <a:avLst/>
          </a:prstGeom>
        </p:spPr>
        <p:txBody>
          <a:bodyPr>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149453086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307</TotalTime>
  <Words>563</Words>
  <Application>Microsoft Office PowerPoint</Application>
  <PresentationFormat>Letter Paper (8.5x11 in)</PresentationFormat>
  <Paragraphs>57</Paragraphs>
  <Slides>2</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vt:i4>
      </vt:variant>
    </vt:vector>
  </HeadingPairs>
  <TitlesOfParts>
    <vt:vector size="12" baseType="lpstr">
      <vt:lpstr>-apple-system</vt:lpstr>
      <vt:lpstr>Arial</vt:lpstr>
      <vt:lpstr>Better Together Demo</vt:lpstr>
      <vt:lpstr>Calibri</vt:lpstr>
      <vt:lpstr>Calibri Light</vt:lpstr>
      <vt:lpstr>KG Love Somebody</vt:lpstr>
      <vt:lpstr>KG Miss Kindergarten</vt:lpstr>
      <vt:lpstr>KG Second Chances Sketch</vt:lpstr>
      <vt:lpstr>Wingdings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Kirsten Hansen</dc:creator>
  <cp:lastModifiedBy>Kay Amrock</cp:lastModifiedBy>
  <cp:revision>9</cp:revision>
  <cp:lastPrinted>2018-08-07T02:23:03Z</cp:lastPrinted>
  <dcterms:created xsi:type="dcterms:W3CDTF">2018-07-26T03:28:29Z</dcterms:created>
  <dcterms:modified xsi:type="dcterms:W3CDTF">2023-08-30T18:11:44Z</dcterms:modified>
</cp:coreProperties>
</file>